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300" r:id="rId6"/>
    <p:sldId id="284" r:id="rId7"/>
    <p:sldId id="285" r:id="rId8"/>
    <p:sldId id="286" r:id="rId9"/>
    <p:sldId id="257" r:id="rId10"/>
    <p:sldId id="260" r:id="rId11"/>
    <p:sldId id="297" r:id="rId12"/>
    <p:sldId id="298" r:id="rId13"/>
    <p:sldId id="294" r:id="rId14"/>
    <p:sldId id="299" r:id="rId15"/>
    <p:sldId id="265" r:id="rId16"/>
    <p:sldId id="266" r:id="rId17"/>
    <p:sldId id="267" r:id="rId18"/>
    <p:sldId id="268" r:id="rId19"/>
    <p:sldId id="271" r:id="rId20"/>
    <p:sldId id="272" r:id="rId21"/>
    <p:sldId id="273" r:id="rId22"/>
    <p:sldId id="275" r:id="rId23"/>
    <p:sldId id="295" r:id="rId24"/>
    <p:sldId id="276" r:id="rId25"/>
    <p:sldId id="291" r:id="rId26"/>
    <p:sldId id="293" r:id="rId27"/>
    <p:sldId id="277" r:id="rId28"/>
    <p:sldId id="278" r:id="rId29"/>
    <p:sldId id="280" r:id="rId30"/>
    <p:sldId id="28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4.wav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T.sodagar91@gmai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914401"/>
            <a:ext cx="7467600" cy="2362200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endParaRPr lang="fa-IR" sz="4000" dirty="0" smtClean="0">
              <a:cs typeface="B Yagut" pitchFamily="2" charset="-78"/>
            </a:endParaRPr>
          </a:p>
          <a:p>
            <a:pPr algn="ctr">
              <a:buNone/>
            </a:pPr>
            <a:r>
              <a:rPr lang="fa-IR" sz="4700" dirty="0" smtClean="0">
                <a:cs typeface="B Yagut" pitchFamily="2" charset="-78"/>
              </a:rPr>
              <a:t>آشنایی با بیماری های واگیر</a:t>
            </a:r>
          </a:p>
          <a:p>
            <a:pPr algn="ctr">
              <a:buNone/>
            </a:pPr>
            <a:endParaRPr lang="fa-IR" sz="4300" dirty="0" smtClean="0">
              <a:cs typeface="B Yagut" pitchFamily="2" charset="-78"/>
            </a:endParaRPr>
          </a:p>
          <a:p>
            <a:pPr algn="ctr">
              <a:buNone/>
            </a:pPr>
            <a:r>
              <a:rPr lang="fa-IR" sz="4700" dirty="0" smtClean="0">
                <a:cs typeface="B Yagut" pitchFamily="2" charset="-78"/>
              </a:rPr>
              <a:t>بیماری  تب دنگ</a:t>
            </a:r>
            <a:endParaRPr lang="fa-IR" sz="4700" dirty="0">
              <a:cs typeface="B Yagut" pitchFamily="2" charset="-78"/>
            </a:endParaRPr>
          </a:p>
        </p:txBody>
      </p:sp>
      <p:pic>
        <p:nvPicPr>
          <p:cNvPr id="8" name="Picture 2" descr="C:\Users\behvarzi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038600"/>
            <a:ext cx="7162800" cy="1905000"/>
          </a:xfrm>
          <a:prstGeom prst="rect">
            <a:avLst/>
          </a:prstGeom>
          <a:noFill/>
        </p:spPr>
      </p:pic>
      <p:pic>
        <p:nvPicPr>
          <p:cNvPr id="7" name="~PP1257.WAV">
            <a:hlinkClick r:id="" action="ppaction://media"/>
          </p:cNvPr>
          <p:cNvPicPr>
            <a:picLocks noRot="1" noChangeAspect="1"/>
          </p:cNvPicPr>
          <p:nvPr>
            <a:wavAudioFile r:embed="rId1" name="~PP1257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1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cs typeface="B Yagut" pitchFamily="2" charset="-78"/>
              </a:rPr>
              <a:t>تشخیص بیماری</a:t>
            </a:r>
            <a:endParaRPr lang="en-US" sz="4000" dirty="0">
              <a:cs typeface="B Yagu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447800"/>
            <a:ext cx="4724400" cy="4678363"/>
          </a:xfrm>
        </p:spPr>
        <p:txBody>
          <a:bodyPr>
            <a:normAutofit/>
          </a:bodyPr>
          <a:lstStyle/>
          <a:p>
            <a:pPr algn="r">
              <a:lnSpc>
                <a:spcPct val="200000"/>
              </a:lnSpc>
              <a:buNone/>
            </a:pPr>
            <a:r>
              <a:rPr lang="fa-IR" dirty="0" smtClean="0">
                <a:cs typeface="B Yagut" pitchFamily="2" charset="-78"/>
              </a:rPr>
              <a:t>با روش آزمایشگاهی وتهیه نمونه خون بیماری تب دانگ قابل می باشد</a:t>
            </a:r>
            <a:r>
              <a:rPr lang="fa-IR" sz="2400" dirty="0" smtClean="0">
                <a:cs typeface="B Yagut" pitchFamily="2" charset="-78"/>
              </a:rPr>
              <a:t>. </a:t>
            </a:r>
            <a:endParaRPr lang="en-US" sz="2400" dirty="0">
              <a:cs typeface="B Yagut" pitchFamily="2" charset="-78"/>
            </a:endParaRPr>
          </a:p>
        </p:txBody>
      </p:sp>
      <p:pic>
        <p:nvPicPr>
          <p:cNvPr id="5" name="Picture 3" descr="C:\Users\behvarzi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3200400" cy="4343400"/>
          </a:xfrm>
          <a:prstGeom prst="rect">
            <a:avLst/>
          </a:prstGeom>
          <a:noFill/>
        </p:spPr>
      </p:pic>
      <p:pic>
        <p:nvPicPr>
          <p:cNvPr id="6" name="~PP53.WAV">
            <a:hlinkClick r:id="" action="ppaction://media"/>
          </p:cNvPr>
          <p:cNvPicPr>
            <a:picLocks noRot="1" noChangeAspect="1"/>
          </p:cNvPicPr>
          <p:nvPr>
            <a:wavAudioFile r:embed="rId1" name="~PP53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0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cs typeface="B Yagut" pitchFamily="2" charset="-78"/>
              </a:rPr>
              <a:t>شکل </a:t>
            </a:r>
            <a:r>
              <a:rPr lang="ar-SA" sz="4000" dirty="0" smtClean="0">
                <a:cs typeface="B Yagut" pitchFamily="2" charset="-78"/>
              </a:rPr>
              <a:t> شدید </a:t>
            </a:r>
            <a:endParaRPr lang="fa-IR" sz="4000" dirty="0">
              <a:cs typeface="B Yagu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Low" rtl="1">
              <a:lnSpc>
                <a:spcPct val="150000"/>
              </a:lnSpc>
              <a:buNone/>
            </a:pPr>
            <a:r>
              <a:rPr lang="fa-IR" sz="2800" dirty="0" smtClean="0">
                <a:cs typeface="B Yagut" pitchFamily="2" charset="-78"/>
              </a:rPr>
              <a:t>     </a:t>
            </a:r>
            <a:r>
              <a:rPr lang="ar-SA" sz="2800" dirty="0" smtClean="0">
                <a:cs typeface="B Yagut" pitchFamily="2" charset="-78"/>
              </a:rPr>
              <a:t>بیماری، تب دانگ خونی نام دارد و می تواند باعث خونریزی</a:t>
            </a:r>
            <a:r>
              <a:rPr lang="fa-IR" sz="2800" dirty="0" smtClean="0">
                <a:cs typeface="B Yagut" pitchFamily="2" charset="-78"/>
              </a:rPr>
              <a:t> </a:t>
            </a:r>
            <a:r>
              <a:rPr lang="ar-SA" sz="2800" dirty="0" smtClean="0">
                <a:cs typeface="B Yagut" pitchFamily="2" charset="-78"/>
              </a:rPr>
              <a:t>شدید از بینی و یا لثه ها، تاول های قرمز و یا بنفش رنگ در زیر پوست، مدفوع سیاه و سفید، کبود شدن، افت فشار خون و مرگ شود</a:t>
            </a:r>
            <a:r>
              <a:rPr lang="fa-IR" sz="2800" dirty="0" smtClean="0">
                <a:cs typeface="B Yagut" pitchFamily="2" charset="-78"/>
              </a:rPr>
              <a:t>.</a:t>
            </a:r>
            <a:endParaRPr lang="en-US" sz="2800" dirty="0">
              <a:cs typeface="B Yagut" pitchFamily="2" charset="-78"/>
            </a:endParaRPr>
          </a:p>
        </p:txBody>
      </p:sp>
      <p:pic>
        <p:nvPicPr>
          <p:cNvPr id="4" name="~PP95.WAV">
            <a:hlinkClick r:id="" action="ppaction://media"/>
          </p:cNvPr>
          <p:cNvPicPr>
            <a:picLocks noRot="1" noChangeAspect="1"/>
          </p:cNvPicPr>
          <p:nvPr>
            <a:wavAudioFile r:embed="rId1" name="~PP95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6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cs typeface="B Yagut" pitchFamily="2" charset="-78"/>
              </a:rPr>
              <a:t>عوارض بیماری</a:t>
            </a:r>
            <a:endParaRPr lang="en-US" sz="4000" dirty="0">
              <a:cs typeface="B Yagu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>
              <a:buNone/>
            </a:pPr>
            <a:r>
              <a:rPr lang="fa-IR" sz="2800" dirty="0" smtClean="0">
                <a:cs typeface="B Yagut" pitchFamily="2" charset="-78"/>
              </a:rPr>
              <a:t>-سطح پایین هوشیاری در %6 - 5 بیماران حاد مشاهده می شود</a:t>
            </a:r>
          </a:p>
          <a:p>
            <a:pPr algn="r">
              <a:buNone/>
            </a:pPr>
            <a:r>
              <a:rPr lang="fa-IR" sz="2800" dirty="0" smtClean="0">
                <a:cs typeface="B Yagut" pitchFamily="2" charset="-78"/>
              </a:rPr>
              <a:t>-اختلالات  نورولوژیک (اختلالات  مربوط به مغز و اعصاب) دیگری در افراد مبتلا به دنگی مشاهده شده است. </a:t>
            </a:r>
          </a:p>
          <a:p>
            <a:pPr algn="r">
              <a:buNone/>
            </a:pPr>
            <a:r>
              <a:rPr lang="fa-IR" sz="2800" dirty="0" smtClean="0">
                <a:cs typeface="B Yagut" pitchFamily="2" charset="-78"/>
              </a:rPr>
              <a:t>- دنگی باعث وقوع بیماری هایی چون التهاب عرضی نخاع و گیلن باره می شود. در موارد بسیار نادر منجر به </a:t>
            </a:r>
            <a:r>
              <a:rPr lang="fa-IR" dirty="0" smtClean="0">
                <a:cs typeface="B Yagut" pitchFamily="2" charset="-78"/>
              </a:rPr>
              <a:t>عفونت قلب و نارسایی کبد می شود.</a:t>
            </a:r>
            <a:endParaRPr lang="en-US" dirty="0">
              <a:cs typeface="B Yagut" pitchFamily="2" charset="-78"/>
            </a:endParaRPr>
          </a:p>
        </p:txBody>
      </p:sp>
      <p:pic>
        <p:nvPicPr>
          <p:cNvPr id="4" name="~PP3484.WAV">
            <a:hlinkClick r:id="" action="ppaction://media"/>
          </p:cNvPr>
          <p:cNvPicPr>
            <a:picLocks noRot="1" noChangeAspect="1"/>
          </p:cNvPicPr>
          <p:nvPr>
            <a:wavAudioFile r:embed="rId1" name="~PP3484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6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ar-SA" sz="4000" dirty="0" smtClean="0">
                <a:cs typeface="B Yagut" pitchFamily="2" charset="-78"/>
              </a:rPr>
              <a:t>عوامل خطر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fa-IR" sz="4800" dirty="0" smtClean="0"/>
              <a:t/>
            </a:r>
            <a:br>
              <a:rPr lang="fa-IR" sz="4800" dirty="0" smtClean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>
              <a:lnSpc>
                <a:spcPct val="150000"/>
              </a:lnSpc>
              <a:buNone/>
            </a:pPr>
            <a:r>
              <a:rPr lang="fa-IR" sz="2800" dirty="0" smtClean="0">
                <a:cs typeface="B Yagut" pitchFamily="2" charset="-78"/>
              </a:rPr>
              <a:t>- </a:t>
            </a:r>
            <a:r>
              <a:rPr lang="ar-SA" sz="2800" dirty="0" smtClean="0">
                <a:cs typeface="B Yagut" pitchFamily="2" charset="-78"/>
              </a:rPr>
              <a:t>مسافرت به مناطق درگیر</a:t>
            </a:r>
            <a:r>
              <a:rPr lang="fa-IR" sz="2800" dirty="0" smtClean="0">
                <a:cs typeface="B Yagut" pitchFamily="2" charset="-78"/>
              </a:rPr>
              <a:t>(آمریکای جنوبی ، حوزه دریای کارائیب ،خصوصا کشور برزیل)</a:t>
            </a:r>
            <a:endParaRPr lang="en-US" sz="2800" dirty="0" smtClean="0">
              <a:cs typeface="B Yagut" pitchFamily="2" charset="-78"/>
            </a:endParaRP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fa-IR" sz="2800" dirty="0" smtClean="0">
                <a:cs typeface="B Yagut" pitchFamily="2" charset="-78"/>
              </a:rPr>
              <a:t>سابقه ابتلا به</a:t>
            </a:r>
            <a:r>
              <a:rPr lang="ar-SA" sz="2800" dirty="0" smtClean="0">
                <a:cs typeface="B Yagut" pitchFamily="2" charset="-78"/>
              </a:rPr>
              <a:t> عفونت قبلی با ویروس تب دانگ، احتمال علائم شدید را افزایش می دهد.</a:t>
            </a:r>
            <a:endParaRPr lang="fa-IR" sz="2800" dirty="0" smtClean="0">
              <a:cs typeface="B Yagut" pitchFamily="2" charset="-78"/>
            </a:endParaRP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ar-SA" sz="2800" dirty="0" smtClean="0">
                <a:cs typeface="B Yagut" pitchFamily="2" charset="-78"/>
              </a:rPr>
              <a:t> این مسئله به خصوص برای کودکان حائز اهمیت</a:t>
            </a:r>
            <a:r>
              <a:rPr lang="fa-IR" sz="2800" dirty="0" smtClean="0">
                <a:cs typeface="B Yagut" pitchFamily="2" charset="-78"/>
              </a:rPr>
              <a:t> </a:t>
            </a:r>
            <a:r>
              <a:rPr lang="ar-SA" sz="2800" dirty="0" smtClean="0">
                <a:cs typeface="B Yagut" pitchFamily="2" charset="-78"/>
              </a:rPr>
              <a:t>می باشد</a:t>
            </a:r>
            <a:r>
              <a:rPr lang="fa-IR" sz="2800" dirty="0" smtClean="0">
                <a:cs typeface="B Yagut" pitchFamily="2" charset="-78"/>
              </a:rPr>
              <a:t>.</a:t>
            </a:r>
            <a:endParaRPr lang="en-US" sz="2800" dirty="0">
              <a:cs typeface="B Yagut" pitchFamily="2" charset="-78"/>
            </a:endParaRPr>
          </a:p>
        </p:txBody>
      </p:sp>
      <p:pic>
        <p:nvPicPr>
          <p:cNvPr id="4" name="~PP2564.WAV">
            <a:hlinkClick r:id="" action="ppaction://media"/>
          </p:cNvPr>
          <p:cNvPicPr>
            <a:picLocks noRot="1" noChangeAspect="1"/>
          </p:cNvPicPr>
          <p:nvPr>
            <a:wavAudioFile r:embed="rId1" name="~PP2564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2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cs typeface="B Yagut" pitchFamily="2" charset="-78"/>
              </a:rPr>
              <a:t>علائم</a:t>
            </a:r>
            <a:r>
              <a:rPr lang="ar-SA" sz="4000" dirty="0" smtClean="0">
                <a:cs typeface="B Yagut" pitchFamily="2" charset="-78"/>
              </a:rPr>
              <a:t> تب دانگ خونی شدید</a:t>
            </a:r>
            <a:endParaRPr lang="fa-IR" sz="4000" dirty="0">
              <a:cs typeface="B Yagu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Autofit/>
          </a:bodyPr>
          <a:lstStyle/>
          <a:p>
            <a:pPr algn="ctr" rtl="1">
              <a:lnSpc>
                <a:spcPct val="150000"/>
              </a:lnSpc>
              <a:buNone/>
            </a:pPr>
            <a:r>
              <a:rPr lang="ar-SA" sz="2800" dirty="0" smtClean="0">
                <a:cs typeface="B Yagut" pitchFamily="2" charset="-78"/>
              </a:rPr>
              <a:t>علائم بسیار شدیدی رخ می دهد از جمله</a:t>
            </a:r>
            <a:r>
              <a:rPr lang="fa-IR" sz="2800" dirty="0" smtClean="0">
                <a:cs typeface="B Yagut" pitchFamily="2" charset="-78"/>
              </a:rPr>
              <a:t>:</a:t>
            </a:r>
            <a:endParaRPr lang="en-US" sz="2800" dirty="0" smtClean="0">
              <a:cs typeface="B Yagut" pitchFamily="2" charset="-78"/>
            </a:endParaRPr>
          </a:p>
          <a:p>
            <a:pPr algn="r" rtl="1">
              <a:lnSpc>
                <a:spcPct val="150000"/>
              </a:lnSpc>
              <a:buNone/>
            </a:pPr>
            <a:r>
              <a:rPr lang="fa-IR" sz="2800" dirty="0" smtClean="0">
                <a:cs typeface="B Yagut" pitchFamily="2" charset="-78"/>
              </a:rPr>
              <a:t>-</a:t>
            </a:r>
            <a:r>
              <a:rPr lang="ar-SA" sz="2800" dirty="0" smtClean="0">
                <a:cs typeface="B Yagut" pitchFamily="2" charset="-78"/>
              </a:rPr>
              <a:t>خونریزی از بینی و دهان</a:t>
            </a:r>
            <a:endParaRPr lang="en-US" sz="2800" dirty="0" smtClean="0">
              <a:cs typeface="B Yagut" pitchFamily="2" charset="-78"/>
            </a:endParaRPr>
          </a:p>
          <a:p>
            <a:pPr algn="r" rtl="1">
              <a:lnSpc>
                <a:spcPct val="150000"/>
              </a:lnSpc>
              <a:buNone/>
            </a:pPr>
            <a:r>
              <a:rPr lang="fa-IR" sz="2800" dirty="0" smtClean="0">
                <a:cs typeface="B Yagut" pitchFamily="2" charset="-78"/>
              </a:rPr>
              <a:t>-</a:t>
            </a:r>
            <a:r>
              <a:rPr lang="ar-SA" sz="2800" dirty="0" smtClean="0">
                <a:cs typeface="B Yagut" pitchFamily="2" charset="-78"/>
              </a:rPr>
              <a:t>درد شدید شکمی</a:t>
            </a:r>
            <a:endParaRPr lang="fa-IR" sz="2800" dirty="0" smtClean="0">
              <a:cs typeface="B Yagut" pitchFamily="2" charset="-78"/>
            </a:endParaRPr>
          </a:p>
          <a:p>
            <a:pPr algn="r" rtl="1">
              <a:lnSpc>
                <a:spcPct val="150000"/>
              </a:lnSpc>
              <a:buNone/>
            </a:pPr>
            <a:r>
              <a:rPr lang="fa-IR" sz="2800" dirty="0" smtClean="0">
                <a:cs typeface="B Yagut" pitchFamily="2" charset="-78"/>
              </a:rPr>
              <a:t>- </a:t>
            </a:r>
            <a:r>
              <a:rPr lang="ar-SA" sz="2800" dirty="0" smtClean="0">
                <a:cs typeface="B Yagut" pitchFamily="2" charset="-78"/>
              </a:rPr>
              <a:t>تهوع دائمی</a:t>
            </a:r>
            <a:endParaRPr lang="en-US" sz="2800" dirty="0" smtClean="0">
              <a:cs typeface="B Yagut" pitchFamily="2" charset="-78"/>
            </a:endParaRPr>
          </a:p>
          <a:p>
            <a:pPr algn="r" rtl="1">
              <a:lnSpc>
                <a:spcPct val="150000"/>
              </a:lnSpc>
              <a:buNone/>
            </a:pPr>
            <a:r>
              <a:rPr lang="fa-IR" sz="2800" dirty="0" smtClean="0">
                <a:cs typeface="B Yagut" pitchFamily="2" charset="-78"/>
              </a:rPr>
              <a:t>-</a:t>
            </a:r>
            <a:r>
              <a:rPr lang="ar-SA" sz="2800" dirty="0" smtClean="0">
                <a:cs typeface="B Yagut" pitchFamily="2" charset="-78"/>
              </a:rPr>
              <a:t>خونریزی زیر پوستی (کبود شدن</a:t>
            </a:r>
            <a:r>
              <a:rPr lang="fa-IR" sz="2800" dirty="0" smtClean="0">
                <a:cs typeface="B Yagut" pitchFamily="2" charset="-78"/>
              </a:rPr>
              <a:t>)</a:t>
            </a:r>
            <a:endParaRPr lang="en-US" sz="2800" dirty="0" smtClean="0">
              <a:cs typeface="B Yagut" pitchFamily="2" charset="-78"/>
            </a:endParaRPr>
          </a:p>
          <a:p>
            <a:pPr algn="r" rtl="1">
              <a:lnSpc>
                <a:spcPct val="150000"/>
              </a:lnSpc>
              <a:buNone/>
            </a:pPr>
            <a:r>
              <a:rPr lang="fa-IR" sz="2800" dirty="0" smtClean="0">
                <a:cs typeface="B Yagut" pitchFamily="2" charset="-78"/>
              </a:rPr>
              <a:t>-</a:t>
            </a:r>
            <a:r>
              <a:rPr lang="ar-SA" sz="2800" dirty="0" smtClean="0">
                <a:cs typeface="B Yagut" pitchFamily="2" charset="-78"/>
              </a:rPr>
              <a:t>مشکلات ریه، کبد و قلب</a:t>
            </a:r>
            <a:endParaRPr lang="en-US" sz="2800" dirty="0" smtClean="0">
              <a:cs typeface="B Yagut" pitchFamily="2" charset="-78"/>
            </a:endParaRPr>
          </a:p>
          <a:p>
            <a:pPr algn="r">
              <a:lnSpc>
                <a:spcPct val="150000"/>
              </a:lnSpc>
            </a:pPr>
            <a:endParaRPr lang="fa-IR" dirty="0">
              <a:cs typeface="B Yagut" pitchFamily="2" charset="-78"/>
            </a:endParaRPr>
          </a:p>
        </p:txBody>
      </p:sp>
      <p:pic>
        <p:nvPicPr>
          <p:cNvPr id="4" name="~PP1754.WAV">
            <a:hlinkClick r:id="" action="ppaction://media"/>
          </p:cNvPr>
          <p:cNvPicPr>
            <a:picLocks noRot="1" noChangeAspect="1"/>
          </p:cNvPicPr>
          <p:nvPr>
            <a:wavAudioFile r:embed="rId1" name="~PP1754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2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cs typeface="B Yagut" pitchFamily="2" charset="-78"/>
              </a:rPr>
              <a:t>اقدامات لازم هنگام تب دانگ شدید</a:t>
            </a:r>
            <a:endParaRPr lang="fa-IR" sz="4000" dirty="0">
              <a:cs typeface="B Yagu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00000"/>
              </a:lnSpc>
              <a:buNone/>
            </a:pPr>
            <a:r>
              <a:rPr lang="fa-IR" sz="2800" dirty="0" smtClean="0">
                <a:cs typeface="B Yagut" pitchFamily="2" charset="-78"/>
              </a:rPr>
              <a:t>- بیمار باید</a:t>
            </a:r>
            <a:r>
              <a:rPr lang="ar-SA" sz="2800" dirty="0" smtClean="0">
                <a:cs typeface="B Yagut" pitchFamily="2" charset="-78"/>
              </a:rPr>
              <a:t>در بیمارستان بستری شود</a:t>
            </a:r>
            <a:r>
              <a:rPr lang="fa-IR" sz="2800" dirty="0" smtClean="0">
                <a:cs typeface="B Yagut" pitchFamily="2" charset="-78"/>
              </a:rPr>
              <a:t>.</a:t>
            </a:r>
            <a:endParaRPr lang="en-US" sz="2800" dirty="0" smtClean="0">
              <a:cs typeface="B Yagut" pitchFamily="2" charset="-78"/>
            </a:endParaRPr>
          </a:p>
          <a:p>
            <a:pPr algn="r" rtl="1">
              <a:lnSpc>
                <a:spcPct val="200000"/>
              </a:lnSpc>
              <a:buNone/>
            </a:pPr>
            <a:r>
              <a:rPr lang="fa-IR" sz="2800" dirty="0" smtClean="0">
                <a:cs typeface="B Yagut" pitchFamily="2" charset="-78"/>
              </a:rPr>
              <a:t>-</a:t>
            </a:r>
            <a:r>
              <a:rPr lang="ar-SA" sz="2800" dirty="0" smtClean="0">
                <a:cs typeface="B Yagut" pitchFamily="2" charset="-78"/>
              </a:rPr>
              <a:t>مایعات و الکترولیت ها از طریق داخل عروق وارد بدن گردد</a:t>
            </a:r>
            <a:r>
              <a:rPr lang="fa-IR" sz="2800" dirty="0" smtClean="0">
                <a:cs typeface="B Yagut" pitchFamily="2" charset="-78"/>
              </a:rPr>
              <a:t>.</a:t>
            </a:r>
            <a:endParaRPr lang="en-US" sz="2800" dirty="0" smtClean="0">
              <a:cs typeface="B Yagut" pitchFamily="2" charset="-78"/>
            </a:endParaRPr>
          </a:p>
          <a:p>
            <a:pPr algn="r" rtl="1">
              <a:lnSpc>
                <a:spcPct val="200000"/>
              </a:lnSpc>
              <a:buNone/>
            </a:pPr>
            <a:r>
              <a:rPr lang="fa-IR" sz="2800" dirty="0" smtClean="0">
                <a:cs typeface="B Yagut" pitchFamily="2" charset="-78"/>
              </a:rPr>
              <a:t>-</a:t>
            </a:r>
            <a:r>
              <a:rPr lang="ar-SA" sz="2800" dirty="0" smtClean="0">
                <a:cs typeface="B Yagut" pitchFamily="2" charset="-78"/>
              </a:rPr>
              <a:t>فشار خون</a:t>
            </a:r>
            <a:r>
              <a:rPr lang="fa-IR" sz="2800" dirty="0" smtClean="0">
                <a:cs typeface="B Yagut" pitchFamily="2" charset="-78"/>
              </a:rPr>
              <a:t> بیمار مرتب </a:t>
            </a:r>
            <a:r>
              <a:rPr lang="ar-SA" sz="2800" dirty="0" smtClean="0">
                <a:cs typeface="B Yagut" pitchFamily="2" charset="-78"/>
              </a:rPr>
              <a:t> کنترل گردد</a:t>
            </a:r>
            <a:r>
              <a:rPr lang="fa-IR" sz="2800" dirty="0" smtClean="0">
                <a:cs typeface="B Yagut" pitchFamily="2" charset="-78"/>
              </a:rPr>
              <a:t>.</a:t>
            </a:r>
            <a:endParaRPr lang="en-US" sz="2800" dirty="0" smtClean="0">
              <a:cs typeface="B Yagut" pitchFamily="2" charset="-78"/>
            </a:endParaRPr>
          </a:p>
          <a:p>
            <a:pPr algn="r" rtl="1">
              <a:lnSpc>
                <a:spcPct val="200000"/>
              </a:lnSpc>
              <a:buNone/>
            </a:pPr>
            <a:r>
              <a:rPr lang="fa-IR" sz="2800" dirty="0" smtClean="0">
                <a:cs typeface="B Yagut" pitchFamily="2" charset="-78"/>
              </a:rPr>
              <a:t>-به علت از دست دادن خون به بیمار خون تزریق شود.</a:t>
            </a:r>
            <a:endParaRPr lang="en-US" sz="2800" dirty="0" smtClean="0">
              <a:cs typeface="B Yagut" pitchFamily="2" charset="-78"/>
            </a:endParaRPr>
          </a:p>
        </p:txBody>
      </p:sp>
      <p:pic>
        <p:nvPicPr>
          <p:cNvPr id="4" name="~PP941.WAV">
            <a:hlinkClick r:id="" action="ppaction://media"/>
          </p:cNvPr>
          <p:cNvPicPr>
            <a:picLocks noRot="1" noChangeAspect="1"/>
          </p:cNvPicPr>
          <p:nvPr>
            <a:wavAudioFile r:embed="rId1" name="~PP941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6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4000" dirty="0" smtClean="0">
                <a:cs typeface="B Yagut" pitchFamily="2" charset="-78"/>
              </a:rPr>
              <a:t>تب دانگ خونی هموراژیک</a:t>
            </a:r>
            <a:r>
              <a:rPr lang="en-US" sz="4000" dirty="0" smtClean="0">
                <a:cs typeface="B Yagut" pitchFamily="2" charset="-78"/>
              </a:rPr>
              <a:t/>
            </a:r>
            <a:br>
              <a:rPr lang="en-US" sz="4000" dirty="0" smtClean="0">
                <a:cs typeface="B Yagut" pitchFamily="2" charset="-78"/>
              </a:rPr>
            </a:br>
            <a:endParaRPr lang="fa-IR" sz="4000" dirty="0">
              <a:cs typeface="B Yagu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1">
              <a:lnSpc>
                <a:spcPct val="150000"/>
              </a:lnSpc>
              <a:buNone/>
            </a:pPr>
            <a:r>
              <a:rPr lang="fa-IR" sz="2800" dirty="0" smtClean="0">
                <a:cs typeface="B Yagut" pitchFamily="2" charset="-78"/>
              </a:rPr>
              <a:t>-</a:t>
            </a:r>
            <a:r>
              <a:rPr lang="ar-SA" sz="2800" dirty="0" smtClean="0">
                <a:cs typeface="B Yagut" pitchFamily="2" charset="-78"/>
              </a:rPr>
              <a:t>این بیماری به نام های تب فیلیپینی، تب تایلندی، تب آسیای جنوب شرقی و یا سندرم شوک دانگ نیز خوانده می شود</a:t>
            </a:r>
            <a:r>
              <a:rPr lang="fa-IR" sz="2800" dirty="0" smtClean="0">
                <a:cs typeface="B Yagut" pitchFamily="2" charset="-78"/>
              </a:rPr>
              <a:t>.</a:t>
            </a:r>
            <a:endParaRPr lang="en-US" sz="2800" dirty="0" smtClean="0">
              <a:cs typeface="B Yagut" pitchFamily="2" charset="-78"/>
            </a:endParaRPr>
          </a:p>
          <a:p>
            <a:pPr algn="just" rtl="1">
              <a:lnSpc>
                <a:spcPct val="150000"/>
              </a:lnSpc>
              <a:buNone/>
            </a:pPr>
            <a:r>
              <a:rPr lang="fa-IR" sz="2800" dirty="0" smtClean="0">
                <a:cs typeface="B Yagut" pitchFamily="2" charset="-78"/>
              </a:rPr>
              <a:t>-</a:t>
            </a:r>
            <a:r>
              <a:rPr lang="ar-SA" sz="2800" dirty="0" smtClean="0">
                <a:cs typeface="B Yagut" pitchFamily="2" charset="-78"/>
              </a:rPr>
              <a:t>این بیماری کودکان کمتر از 10 سال را تحت تاثیر قرار می دهد. علائم شامل: درد شکمی، خونریزی و شوک می باشد</a:t>
            </a:r>
            <a:r>
              <a:rPr lang="fa-IR" sz="2800" dirty="0" smtClean="0">
                <a:cs typeface="B Yagut" pitchFamily="2" charset="-78"/>
              </a:rPr>
              <a:t>.</a:t>
            </a:r>
            <a:endParaRPr lang="en-US" sz="2800" dirty="0" smtClean="0">
              <a:cs typeface="B Yagut" pitchFamily="2" charset="-78"/>
            </a:endParaRPr>
          </a:p>
          <a:p>
            <a:pPr algn="just">
              <a:lnSpc>
                <a:spcPct val="150000"/>
              </a:lnSpc>
            </a:pPr>
            <a:endParaRPr lang="fa-IR" dirty="0">
              <a:cs typeface="B Yagut" pitchFamily="2" charset="-78"/>
            </a:endParaRPr>
          </a:p>
        </p:txBody>
      </p:sp>
      <p:pic>
        <p:nvPicPr>
          <p:cNvPr id="4" name="~PP1988.WAV">
            <a:hlinkClick r:id="" action="ppaction://media"/>
          </p:cNvPr>
          <p:cNvPicPr>
            <a:picLocks noRot="1" noChangeAspect="1"/>
          </p:cNvPicPr>
          <p:nvPr>
            <a:wavAudioFile r:embed="rId1" name="~PP1988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7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dirty="0" smtClean="0">
                <a:cs typeface="B Yagut" pitchFamily="2" charset="-78"/>
              </a:rPr>
              <a:t>تب دانگ خونی</a:t>
            </a:r>
            <a:endParaRPr lang="fa-IR" sz="4000" dirty="0">
              <a:cs typeface="B Yagu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lnSpc>
                <a:spcPct val="200000"/>
              </a:lnSpc>
              <a:buNone/>
            </a:pPr>
            <a:r>
              <a:rPr lang="fa-IR" sz="2800" dirty="0" smtClean="0">
                <a:cs typeface="B Yagut" pitchFamily="2" charset="-78"/>
              </a:rPr>
              <a:t>   </a:t>
            </a:r>
            <a:r>
              <a:rPr lang="ar-SA" sz="2800" dirty="0" smtClean="0">
                <a:cs typeface="B Yagut" pitchFamily="2" charset="-78"/>
              </a:rPr>
              <a:t>به طور ناگهانی با تب بالا و سردرد آغاز می شود</a:t>
            </a:r>
            <a:r>
              <a:rPr lang="fa-IR" sz="2800" dirty="0" smtClean="0">
                <a:cs typeface="B Yagut" pitchFamily="2" charset="-78"/>
              </a:rPr>
              <a:t>.</a:t>
            </a:r>
            <a:r>
              <a:rPr lang="ar-SA" sz="2800" dirty="0" smtClean="0">
                <a:cs typeface="B Yagut" pitchFamily="2" charset="-78"/>
              </a:rPr>
              <a:t>علائم تنفسی و روده ای با گلودرد، سرفه، تهوع، استفراغ و درد شکمی نیز وجود دارد</a:t>
            </a:r>
            <a:r>
              <a:rPr lang="fa-IR" sz="2800" dirty="0" smtClean="0">
                <a:cs typeface="B Yagut" pitchFamily="2" charset="-78"/>
              </a:rPr>
              <a:t>.2 </a:t>
            </a:r>
            <a:r>
              <a:rPr lang="ar-SA" sz="2800" dirty="0" smtClean="0">
                <a:cs typeface="B Yagut" pitchFamily="2" charset="-78"/>
              </a:rPr>
              <a:t>تا 6 روز پس از ظاهر شدن علائم، شوک رخ می دهد</a:t>
            </a:r>
            <a:r>
              <a:rPr lang="fa-IR" sz="2800" dirty="0" smtClean="0">
                <a:cs typeface="B Yagut" pitchFamily="2" charset="-78"/>
              </a:rPr>
              <a:t>.</a:t>
            </a:r>
            <a:endParaRPr lang="en-US" sz="2800" dirty="0">
              <a:cs typeface="B Yagut" pitchFamily="2" charset="-78"/>
            </a:endParaRPr>
          </a:p>
        </p:txBody>
      </p:sp>
      <p:pic>
        <p:nvPicPr>
          <p:cNvPr id="4" name="~PP1764.WAV">
            <a:hlinkClick r:id="" action="ppaction://media"/>
          </p:cNvPr>
          <p:cNvPicPr>
            <a:picLocks noRot="1" noChangeAspect="1"/>
          </p:cNvPicPr>
          <p:nvPr>
            <a:wavAudioFile r:embed="rId1" name="~PP1764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1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dirty="0" smtClean="0">
                <a:cs typeface="B Yagut" pitchFamily="2" charset="-78"/>
              </a:rPr>
              <a:t>علائم شوک شامل</a:t>
            </a:r>
            <a:endParaRPr lang="fa-IR" sz="4000" dirty="0">
              <a:cs typeface="B Yagu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>
              <a:buNone/>
            </a:pPr>
            <a:r>
              <a:rPr lang="fa-IR" dirty="0" smtClean="0">
                <a:cs typeface="B Yagut" pitchFamily="2" charset="-78"/>
              </a:rPr>
              <a:t>-</a:t>
            </a:r>
            <a:r>
              <a:rPr lang="ar-SA" sz="2800" dirty="0" smtClean="0">
                <a:cs typeface="B Yagut" pitchFamily="2" charset="-78"/>
              </a:rPr>
              <a:t>ذات الریه و التهاب قلب ممکن است وجود داشته باشد</a:t>
            </a:r>
            <a:r>
              <a:rPr lang="fa-IR" sz="2800" dirty="0" smtClean="0">
                <a:cs typeface="B Yagut" pitchFamily="2" charset="-78"/>
              </a:rPr>
              <a:t>.</a:t>
            </a:r>
            <a:endParaRPr lang="en-US" sz="2800" dirty="0" smtClean="0">
              <a:cs typeface="B Yagut" pitchFamily="2" charset="-78"/>
            </a:endParaRPr>
          </a:p>
          <a:p>
            <a:pPr algn="r" rtl="1">
              <a:buNone/>
            </a:pPr>
            <a:r>
              <a:rPr lang="fa-IR" sz="2800" dirty="0" smtClean="0">
                <a:cs typeface="B Yagut" pitchFamily="2" charset="-78"/>
              </a:rPr>
              <a:t>-</a:t>
            </a:r>
            <a:r>
              <a:rPr lang="ar-SA" sz="2800" dirty="0" smtClean="0">
                <a:cs typeface="B Yagut" pitchFamily="2" charset="-78"/>
              </a:rPr>
              <a:t>بیماران مبتلا باید بدانند که در چند روز اول بیماری، ممکن است شوک رخ دهد، لذا باید مراقب باشند</a:t>
            </a:r>
            <a:r>
              <a:rPr lang="fa-IR" sz="2800" dirty="0" smtClean="0">
                <a:cs typeface="B Yagut" pitchFamily="2" charset="-78"/>
              </a:rPr>
              <a:t>.</a:t>
            </a:r>
            <a:endParaRPr lang="en-US" sz="2800" dirty="0" smtClean="0">
              <a:cs typeface="B Yagut" pitchFamily="2" charset="-78"/>
            </a:endParaRPr>
          </a:p>
          <a:p>
            <a:pPr algn="r" rtl="1">
              <a:buNone/>
            </a:pPr>
            <a:r>
              <a:rPr lang="fa-IR" sz="2800" dirty="0" smtClean="0">
                <a:cs typeface="B Yagut" pitchFamily="2" charset="-78"/>
              </a:rPr>
              <a:t>-</a:t>
            </a:r>
            <a:r>
              <a:rPr lang="ar-SA" sz="2800" dirty="0" smtClean="0">
                <a:cs typeface="B Yagut" pitchFamily="2" charset="-78"/>
              </a:rPr>
              <a:t>این بیماران نیاز به اکسیژن، جایگزین کردن مایعات و تزریق خون دارند</a:t>
            </a:r>
            <a:r>
              <a:rPr lang="fa-IR" sz="2800" dirty="0" smtClean="0">
                <a:cs typeface="B Yagut" pitchFamily="2" charset="-78"/>
              </a:rPr>
              <a:t>.</a:t>
            </a:r>
            <a:endParaRPr lang="en-US" sz="2800" dirty="0" smtClean="0">
              <a:cs typeface="B Yagut" pitchFamily="2" charset="-78"/>
            </a:endParaRPr>
          </a:p>
          <a:p>
            <a:pPr algn="r">
              <a:buNone/>
            </a:pPr>
            <a:r>
              <a:rPr lang="ar-SA" sz="2800" dirty="0" smtClean="0">
                <a:cs typeface="B Yagut" pitchFamily="2" charset="-78"/>
              </a:rPr>
              <a:t>بیشتر مرگ ها به دلیل این بیماری، در کودکان و نوزادان </a:t>
            </a:r>
            <a:r>
              <a:rPr lang="ar-SA" dirty="0" smtClean="0">
                <a:cs typeface="B Yagut" pitchFamily="2" charset="-78"/>
              </a:rPr>
              <a:t>کمتر از یک ماه رخ می دهد</a:t>
            </a:r>
            <a:endParaRPr lang="fa-IR" dirty="0">
              <a:cs typeface="B Yagut" pitchFamily="2" charset="-78"/>
            </a:endParaRPr>
          </a:p>
        </p:txBody>
      </p:sp>
      <p:pic>
        <p:nvPicPr>
          <p:cNvPr id="4" name="~PP952.WAV">
            <a:hlinkClick r:id="" action="ppaction://media"/>
          </p:cNvPr>
          <p:cNvPicPr>
            <a:picLocks noRot="1" noChangeAspect="1"/>
          </p:cNvPicPr>
          <p:nvPr>
            <a:wavAudioFile r:embed="rId1" name="~PP952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5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cs typeface="B Yagut" pitchFamily="2" charset="-78"/>
              </a:rPr>
              <a:t>راههای درمان تب دنگ</a:t>
            </a:r>
            <a:endParaRPr lang="fa-IR" sz="4000" dirty="0">
              <a:cs typeface="B Yagu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  <a:buNone/>
            </a:pPr>
            <a:r>
              <a:rPr lang="fa-IR" sz="2800" dirty="0" smtClean="0">
                <a:cs typeface="B Yagut" pitchFamily="2" charset="-78"/>
              </a:rPr>
              <a:t>-داروی خاصی برای درمان تب دنگ وجود ندارد.پ</a:t>
            </a:r>
          </a:p>
          <a:p>
            <a:pPr algn="r" rtl="1">
              <a:lnSpc>
                <a:spcPct val="150000"/>
              </a:lnSpc>
              <a:buNone/>
            </a:pPr>
            <a:r>
              <a:rPr lang="fa-IR" sz="2800" dirty="0" smtClean="0">
                <a:cs typeface="B Yagut" pitchFamily="2" charset="-78"/>
              </a:rPr>
              <a:t>-جلوگیری از دهیدراتاسیون و کم آبی در بیمار است.</a:t>
            </a:r>
          </a:p>
          <a:p>
            <a:pPr algn="r" rtl="1">
              <a:lnSpc>
                <a:spcPct val="150000"/>
              </a:lnSpc>
              <a:buNone/>
            </a:pPr>
            <a:r>
              <a:rPr lang="fa-IR" sz="2800" dirty="0" smtClean="0">
                <a:cs typeface="B Yagut" pitchFamily="2" charset="-78"/>
              </a:rPr>
              <a:t>-استراحت ومصرف زیاد مایعات و استفاده از سرم برای جایگزینی مایعات از دست رفته بدن</a:t>
            </a:r>
          </a:p>
          <a:p>
            <a:pPr algn="r" rtl="1">
              <a:buNone/>
            </a:pPr>
            <a:r>
              <a:rPr lang="fa-IR" sz="2800" dirty="0" smtClean="0">
                <a:cs typeface="B Yagut" pitchFamily="2" charset="-78"/>
              </a:rPr>
              <a:t>-مصرف استامینوفن جهت </a:t>
            </a:r>
            <a:r>
              <a:rPr lang="fa-IR" sz="2400" dirty="0" smtClean="0">
                <a:cs typeface="B Yagut" pitchFamily="2" charset="-78"/>
              </a:rPr>
              <a:t>پایین</a:t>
            </a:r>
            <a:r>
              <a:rPr lang="fa-IR" sz="2800" dirty="0" smtClean="0">
                <a:cs typeface="B Yagut" pitchFamily="2" charset="-78"/>
              </a:rPr>
              <a:t> آوردن</a:t>
            </a:r>
          </a:p>
          <a:p>
            <a:pPr algn="r" rtl="1">
              <a:lnSpc>
                <a:spcPct val="150000"/>
              </a:lnSpc>
              <a:buNone/>
            </a:pPr>
            <a:r>
              <a:rPr lang="fa-IR" sz="2800" dirty="0" smtClean="0">
                <a:cs typeface="B Yagut" pitchFamily="2" charset="-78"/>
              </a:rPr>
              <a:t>-زنان باردار مبتلا به این ویروس باید در بیمارستان بستری شده و تحت نظر باشند</a:t>
            </a:r>
          </a:p>
          <a:p>
            <a:pPr algn="r">
              <a:lnSpc>
                <a:spcPct val="150000"/>
              </a:lnSpc>
            </a:pPr>
            <a:endParaRPr lang="fa-IR" dirty="0">
              <a:cs typeface="B Yagut" pitchFamily="2" charset="-78"/>
            </a:endParaRPr>
          </a:p>
        </p:txBody>
      </p:sp>
      <p:pic>
        <p:nvPicPr>
          <p:cNvPr id="5" name="~PP3570.WAV">
            <a:hlinkClick r:id="" action="ppaction://media"/>
          </p:cNvPr>
          <p:cNvPicPr>
            <a:picLocks noRot="1" noChangeAspect="1"/>
          </p:cNvPicPr>
          <p:nvPr>
            <a:wavAudioFile r:embed="rId1" name="~PP3570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2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dirty="0" smtClean="0">
                <a:cs typeface="B Yagut" pitchFamily="2" charset="-78"/>
              </a:rPr>
              <a:t>مشخصات سند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267200" y="1295400"/>
            <a:ext cx="4562475" cy="4648199"/>
          </a:xfrm>
        </p:spPr>
        <p:txBody>
          <a:bodyPr>
            <a:noAutofit/>
          </a:bodyPr>
          <a:lstStyle/>
          <a:p>
            <a:pPr algn="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fa-IR" sz="2400" b="1" dirty="0" smtClean="0">
                <a:cs typeface="B Yagut" pitchFamily="2" charset="-78"/>
              </a:rPr>
              <a:t>مشخصات بسته آموزشی</a:t>
            </a:r>
            <a:endParaRPr lang="fa-IR" sz="2400" dirty="0" smtClean="0">
              <a:cs typeface="B Yagut" pitchFamily="2" charset="-78"/>
            </a:endParaRPr>
          </a:p>
          <a:p>
            <a:pPr algn="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fa-IR" sz="2400" dirty="0" smtClean="0">
                <a:cs typeface="B Yagut" pitchFamily="2" charset="-78"/>
              </a:rPr>
              <a:t>حیطه درس: بیماری های واگیر</a:t>
            </a:r>
          </a:p>
          <a:p>
            <a:pPr algn="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fa-IR" sz="2400" dirty="0" smtClean="0">
                <a:cs typeface="B Yagut" pitchFamily="2" charset="-78"/>
              </a:rPr>
              <a:t>تاریخ آخرین بازنگری18تیر1399</a:t>
            </a:r>
          </a:p>
          <a:p>
            <a:pPr algn="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fa-IR" sz="2400" dirty="0" smtClean="0">
                <a:cs typeface="B Yagut" pitchFamily="2" charset="-78"/>
              </a:rPr>
              <a:t>نوبت تهیه:2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solidFill>
                  <a:srgbClr val="000000"/>
                </a:solidFill>
                <a:cs typeface="B Yagut" pitchFamily="2" charset="-78"/>
              </a:rPr>
              <a:t>نام فایل: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2400" dirty="0" smtClean="0">
                <a:cs typeface="B Yagut" pitchFamily="2" charset="-78"/>
              </a:rPr>
              <a:t> </a:t>
            </a:r>
            <a:r>
              <a:rPr lang="en-US" sz="2400" dirty="0" smtClean="0">
                <a:cs typeface="B Yagut" pitchFamily="2" charset="-78"/>
              </a:rPr>
              <a:t>CD-</a:t>
            </a:r>
            <a:r>
              <a:rPr lang="en-US" sz="2400" dirty="0" err="1" smtClean="0">
                <a:cs typeface="B Yagut" pitchFamily="2" charset="-78"/>
              </a:rPr>
              <a:t>ashnayi</a:t>
            </a:r>
            <a:r>
              <a:rPr lang="en-US" sz="2400" dirty="0" smtClean="0">
                <a:cs typeface="B Yagut" pitchFamily="2" charset="-78"/>
              </a:rPr>
              <a:t>-</a:t>
            </a:r>
            <a:r>
              <a:rPr lang="en-US" sz="2400" dirty="0" err="1" smtClean="0">
                <a:cs typeface="B Yagut" pitchFamily="2" charset="-78"/>
              </a:rPr>
              <a:t>ba</a:t>
            </a:r>
            <a:r>
              <a:rPr lang="en-US" sz="2400" dirty="0" smtClean="0">
                <a:cs typeface="B Yagut" pitchFamily="2" charset="-78"/>
              </a:rPr>
              <a:t> Dong-</a:t>
            </a:r>
            <a:r>
              <a:rPr lang="en-US" sz="1800" b="1" dirty="0" smtClean="0">
                <a:cs typeface="B Yagut" pitchFamily="2" charset="-78"/>
              </a:rPr>
              <a:t>edi2</a:t>
            </a:r>
            <a:endParaRPr lang="fa-IR" sz="2000" b="1" dirty="0" smtClean="0">
              <a:cs typeface="B Yagut" pitchFamily="2" charset="-78"/>
            </a:endParaRPr>
          </a:p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fa-IR" sz="2800" dirty="0" smtClean="0">
                <a:cs typeface="B Yagut" pitchFamily="2" charset="-78"/>
              </a:rPr>
              <a:t>                                                                   </a:t>
            </a:r>
            <a:r>
              <a:rPr lang="en-US" sz="2800" dirty="0" smtClean="0">
                <a:cs typeface="B Yagut" pitchFamily="2" charset="-78"/>
              </a:rPr>
              <a:t>            </a:t>
            </a:r>
            <a:r>
              <a:rPr lang="fa-IR" sz="2800" dirty="0" smtClean="0">
                <a:cs typeface="B Yagut" pitchFamily="2" charset="-78"/>
              </a:rPr>
              <a:t> </a:t>
            </a:r>
            <a:endParaRPr lang="en-US" sz="2800" dirty="0" smtClean="0">
              <a:cs typeface="B Yagut" pitchFamily="2" charset="-78"/>
            </a:endParaRPr>
          </a:p>
          <a:p>
            <a:pPr eaLnBrk="1" hangingPunct="1">
              <a:lnSpc>
                <a:spcPct val="150000"/>
              </a:lnSpc>
            </a:pPr>
            <a:endParaRPr lang="fa-IR" sz="2800" dirty="0" smtClean="0">
              <a:cs typeface="B Yagut" pitchFamily="2" charset="-78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304801" y="2438398"/>
            <a:ext cx="398145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/>
            <a:endParaRPr lang="fa-IR" dirty="0">
              <a:solidFill>
                <a:srgbClr val="000000"/>
              </a:solidFill>
              <a:latin typeface="Calibri" pitchFamily="34" charset="0"/>
              <a:cs typeface="B Yagut" pitchFamily="2" charset="-78"/>
            </a:endParaRPr>
          </a:p>
          <a:p>
            <a:pPr algn="just" rtl="1"/>
            <a:r>
              <a:rPr lang="en-US" dirty="0">
                <a:solidFill>
                  <a:srgbClr val="000000"/>
                </a:solidFill>
                <a:latin typeface="Calibri" pitchFamily="34" charset="0"/>
                <a:cs typeface="B Yagut" pitchFamily="2" charset="-78"/>
              </a:rPr>
              <a:t>      </a:t>
            </a:r>
            <a:r>
              <a:rPr lang="fa-IR" dirty="0">
                <a:solidFill>
                  <a:srgbClr val="000000"/>
                </a:solidFill>
                <a:latin typeface="Calibri" pitchFamily="34" charset="0"/>
                <a:cs typeface="B Yagut" pitchFamily="2" charset="-78"/>
              </a:rPr>
              <a:t> </a:t>
            </a:r>
            <a:r>
              <a:rPr lang="fa-IR" sz="2400" b="1" dirty="0">
                <a:solidFill>
                  <a:srgbClr val="000000"/>
                </a:solidFill>
                <a:latin typeface="Calibri" pitchFamily="34" charset="0"/>
                <a:cs typeface="B Yagut" pitchFamily="2" charset="-78"/>
              </a:rPr>
              <a:t>مشخصات مدرس 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B Yagut" pitchFamily="2" charset="-78"/>
            </a:endParaRPr>
          </a:p>
          <a:p>
            <a:pPr algn="just" rtl="1"/>
            <a:r>
              <a:rPr lang="fa-IR" sz="2800" dirty="0">
                <a:solidFill>
                  <a:srgbClr val="000000"/>
                </a:solidFill>
                <a:latin typeface="Calibri" pitchFamily="34" charset="0"/>
                <a:cs typeface="B Yagut" pitchFamily="2" charset="-78"/>
              </a:rPr>
              <a:t>اله داد سپاهی</a:t>
            </a:r>
          </a:p>
          <a:p>
            <a:pPr algn="r" rtl="1"/>
            <a:r>
              <a:rPr lang="fa-IR" sz="2400" dirty="0">
                <a:solidFill>
                  <a:srgbClr val="000000"/>
                </a:solidFill>
                <a:latin typeface="Calibri" pitchFamily="34" charset="0"/>
                <a:cs typeface="B Yagut" pitchFamily="2" charset="-78"/>
              </a:rPr>
              <a:t>کارشناسی مدیریت پیشگیری و خدمات </a:t>
            </a:r>
            <a:r>
              <a:rPr lang="fa-IR" sz="2400" dirty="0" smtClean="0">
                <a:solidFill>
                  <a:srgbClr val="000000"/>
                </a:solidFill>
                <a:latin typeface="Calibri" pitchFamily="34" charset="0"/>
                <a:cs typeface="B Yagut" pitchFamily="2" charset="-78"/>
              </a:rPr>
              <a:t>بیماری ها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B Yagut" pitchFamily="2" charset="-78"/>
              </a:rPr>
              <a:t>                                                         </a:t>
            </a:r>
            <a:endParaRPr lang="fa-IR" sz="2400" dirty="0">
              <a:solidFill>
                <a:srgbClr val="000000"/>
              </a:solidFill>
              <a:latin typeface="Calibri" pitchFamily="34" charset="0"/>
              <a:cs typeface="B Yagut" pitchFamily="2" charset="-78"/>
            </a:endParaRPr>
          </a:p>
          <a:p>
            <a:pPr algn="r" rtl="1"/>
            <a:r>
              <a:rPr lang="fa-IR" sz="2400" dirty="0">
                <a:solidFill>
                  <a:srgbClr val="000000"/>
                </a:solidFill>
                <a:latin typeface="Calibri" pitchFamily="34" charset="0"/>
                <a:cs typeface="B Yagut" pitchFamily="2" charset="-78"/>
              </a:rPr>
              <a:t>مربی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B Yagut" pitchFamily="2" charset="-78"/>
              </a:rPr>
              <a:t> </a:t>
            </a:r>
            <a:r>
              <a:rPr lang="fa-IR" sz="2400" dirty="0">
                <a:solidFill>
                  <a:srgbClr val="000000"/>
                </a:solidFill>
                <a:latin typeface="Calibri" pitchFamily="34" charset="0"/>
                <a:cs typeface="B Yagut" pitchFamily="2" charset="-78"/>
              </a:rPr>
              <a:t>مرکزآموزش بهورزی شهرستان سراوان-دانشگاه علوم پزشکی وخدمات بهداشتی درمانی زاهدان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B Yagut" pitchFamily="2" charset="-78"/>
            </a:endParaRPr>
          </a:p>
        </p:txBody>
      </p:sp>
      <p:pic>
        <p:nvPicPr>
          <p:cNvPr id="3077" name="Picture 4" descr="E:\دکتر\کپی شنسنامه دکتر\11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609600"/>
            <a:ext cx="171450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~PP2024.WAV">
            <a:hlinkClick r:id="" action="ppaction://media"/>
          </p:cNvPr>
          <p:cNvPicPr>
            <a:picLocks noRot="1" noChangeAspect="1"/>
          </p:cNvPicPr>
          <p:nvPr>
            <a:wavAudioFile r:embed="rId1" name="~PP2024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cs typeface="B Yagut" pitchFamily="2" charset="-78"/>
              </a:rPr>
              <a:t/>
            </a:r>
            <a:br>
              <a:rPr lang="en-US" dirty="0" smtClean="0">
                <a:cs typeface="B Yagut" pitchFamily="2" charset="-78"/>
              </a:rPr>
            </a:br>
            <a:r>
              <a:rPr lang="en-US" dirty="0" smtClean="0">
                <a:cs typeface="B Yagut" pitchFamily="2" charset="-78"/>
              </a:rPr>
              <a:t/>
            </a:r>
            <a:br>
              <a:rPr lang="en-US" dirty="0" smtClean="0">
                <a:cs typeface="B Yagut" pitchFamily="2" charset="-78"/>
              </a:rPr>
            </a:br>
            <a:r>
              <a:rPr lang="en-US" dirty="0" smtClean="0">
                <a:cs typeface="B Yagut" pitchFamily="2" charset="-78"/>
              </a:rPr>
              <a:t/>
            </a:r>
            <a:br>
              <a:rPr lang="en-US" dirty="0" smtClean="0">
                <a:cs typeface="B Yagut" pitchFamily="2" charset="-78"/>
              </a:rPr>
            </a:br>
            <a:r>
              <a:rPr lang="fa-IR" sz="4000" smtClean="0">
                <a:cs typeface="B Yagut" pitchFamily="2" charset="-78"/>
              </a:rPr>
              <a:t>راه های </a:t>
            </a:r>
            <a:r>
              <a:rPr lang="fa-IR" sz="4000" dirty="0" smtClean="0">
                <a:cs typeface="B Yagut" pitchFamily="2" charset="-78"/>
              </a:rPr>
              <a:t>مراقبت و پیشگیری از تب دانگ</a:t>
            </a:r>
            <a:r>
              <a:rPr lang="en-US" dirty="0" smtClean="0">
                <a:cs typeface="B Yagut" pitchFamily="2" charset="-78"/>
              </a:rPr>
              <a:t/>
            </a:r>
            <a:br>
              <a:rPr lang="en-US" dirty="0" smtClean="0">
                <a:cs typeface="B Yagut" pitchFamily="2" charset="-78"/>
              </a:rPr>
            </a:br>
            <a:r>
              <a:rPr lang="en-US" dirty="0" smtClean="0">
                <a:cs typeface="B Yagut" pitchFamily="2" charset="-78"/>
              </a:rPr>
              <a:t/>
            </a:r>
            <a:br>
              <a:rPr lang="en-US" dirty="0" smtClean="0">
                <a:cs typeface="B Yagut" pitchFamily="2" charset="-78"/>
              </a:rPr>
            </a:br>
            <a:r>
              <a:rPr lang="en-US" dirty="0" smtClean="0">
                <a:cs typeface="B Yagut" pitchFamily="2" charset="-78"/>
              </a:rPr>
              <a:t/>
            </a:r>
            <a:br>
              <a:rPr lang="en-US" dirty="0" smtClean="0">
                <a:cs typeface="B Yagut" pitchFamily="2" charset="-78"/>
              </a:rPr>
            </a:br>
            <a:endParaRPr lang="fa-IR" dirty="0">
              <a:cs typeface="B Yagu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fa-IR" dirty="0" smtClean="0">
                <a:cs typeface="B Yagut" pitchFamily="2" charset="-78"/>
              </a:rPr>
              <a:t>-</a:t>
            </a:r>
            <a:r>
              <a:rPr lang="fa-IR" sz="2800" dirty="0" smtClean="0">
                <a:cs typeface="B Yagut" pitchFamily="2" charset="-78"/>
              </a:rPr>
              <a:t>جلوگیری از گزش پشه با استفاده از پشه بند</a:t>
            </a:r>
            <a:endParaRPr lang="en-US" sz="2800" dirty="0" smtClean="0">
              <a:cs typeface="B Yagut" pitchFamily="2" charset="-78"/>
            </a:endParaRPr>
          </a:p>
          <a:p>
            <a:pPr algn="r" rtl="1">
              <a:buNone/>
            </a:pPr>
            <a:r>
              <a:rPr lang="fa-IR" sz="2800" dirty="0" smtClean="0">
                <a:cs typeface="B Yagut" pitchFamily="2" charset="-78"/>
              </a:rPr>
              <a:t>- استفاده از</a:t>
            </a:r>
            <a:r>
              <a:rPr lang="ar-SA" sz="2800" dirty="0" smtClean="0">
                <a:cs typeface="B Yagut" pitchFamily="2" charset="-78"/>
              </a:rPr>
              <a:t>شلوارهای بلند و بلوزهای آستین بلند</a:t>
            </a:r>
            <a:endParaRPr lang="en-US" sz="2800" dirty="0" smtClean="0">
              <a:cs typeface="B Yagut" pitchFamily="2" charset="-78"/>
            </a:endParaRPr>
          </a:p>
          <a:p>
            <a:pPr algn="r" rtl="1">
              <a:buNone/>
            </a:pPr>
            <a:r>
              <a:rPr lang="fa-IR" sz="2800" dirty="0" smtClean="0">
                <a:cs typeface="B Yagut" pitchFamily="2" charset="-78"/>
              </a:rPr>
              <a:t>-</a:t>
            </a:r>
            <a:r>
              <a:rPr lang="ar-SA" sz="2800" dirty="0" smtClean="0">
                <a:cs typeface="B Yagut" pitchFamily="2" charset="-78"/>
              </a:rPr>
              <a:t>استفاده از اسپری پشه کش</a:t>
            </a:r>
            <a:r>
              <a:rPr lang="fa-IR" sz="2800" dirty="0" smtClean="0">
                <a:cs typeface="B Yagut" pitchFamily="2" charset="-78"/>
              </a:rPr>
              <a:t>.</a:t>
            </a:r>
            <a:endParaRPr lang="en-US" sz="2800" dirty="0" smtClean="0">
              <a:cs typeface="B Yagut" pitchFamily="2" charset="-78"/>
            </a:endParaRPr>
          </a:p>
          <a:p>
            <a:pPr algn="r" rtl="1">
              <a:buNone/>
            </a:pPr>
            <a:r>
              <a:rPr lang="fa-IR" sz="2800" dirty="0" smtClean="0">
                <a:cs typeface="B Yagut" pitchFamily="2" charset="-78"/>
              </a:rPr>
              <a:t>-سفر نکردن </a:t>
            </a:r>
            <a:r>
              <a:rPr lang="ar-SA" sz="2800" dirty="0" smtClean="0">
                <a:cs typeface="B Yagut" pitchFamily="2" charset="-78"/>
              </a:rPr>
              <a:t>به کشورها و محل هایی که تب دانگ همه گیر شده،</a:t>
            </a:r>
            <a:endParaRPr lang="en-US" sz="2800" dirty="0" smtClean="0">
              <a:cs typeface="B Yagut" pitchFamily="2" charset="-78"/>
            </a:endParaRPr>
          </a:p>
          <a:p>
            <a:pPr algn="r" rtl="1">
              <a:buNone/>
            </a:pPr>
            <a:r>
              <a:rPr lang="fa-IR" sz="2800" dirty="0" smtClean="0">
                <a:cs typeface="B Yagut" pitchFamily="2" charset="-78"/>
              </a:rPr>
              <a:t>-</a:t>
            </a:r>
            <a:r>
              <a:rPr lang="ar-SA" sz="2800" dirty="0" smtClean="0">
                <a:cs typeface="B Yagut" pitchFamily="2" charset="-78"/>
              </a:rPr>
              <a:t>دو ساعت بعد از طلوع آفتاب و دو ساعت قبل از غروب خورشید در خانه بمانید، زیرا در این زمان ها پشه ها فعال می باشند</a:t>
            </a:r>
            <a:r>
              <a:rPr lang="fa-IR" sz="2800" dirty="0" smtClean="0">
                <a:cs typeface="B Yagut" pitchFamily="2" charset="-78"/>
              </a:rPr>
              <a:t>.</a:t>
            </a:r>
            <a:endParaRPr lang="en-US" sz="2800" dirty="0" smtClean="0">
              <a:cs typeface="B Yagut" pitchFamily="2" charset="-78"/>
            </a:endParaRPr>
          </a:p>
          <a:p>
            <a:pPr algn="r">
              <a:buNone/>
            </a:pPr>
            <a:r>
              <a:rPr lang="en-US" dirty="0" smtClean="0">
                <a:cs typeface="B Yagut" pitchFamily="2" charset="-78"/>
              </a:rPr>
              <a:t>.</a:t>
            </a:r>
            <a:r>
              <a:rPr lang="fa-IR" dirty="0" smtClean="0">
                <a:cs typeface="B Yagut" pitchFamily="2" charset="-78"/>
              </a:rPr>
              <a:t>- خشکاندن آب های راکد</a:t>
            </a:r>
            <a:endParaRPr lang="fa-IR" dirty="0">
              <a:cs typeface="B Yagut" pitchFamily="2" charset="-78"/>
            </a:endParaRPr>
          </a:p>
        </p:txBody>
      </p:sp>
      <p:pic>
        <p:nvPicPr>
          <p:cNvPr id="5" name="~PP3324.WAV">
            <a:hlinkClick r:id="" action="ppaction://media"/>
          </p:cNvPr>
          <p:cNvPicPr>
            <a:picLocks noRot="1" noChangeAspect="1"/>
          </p:cNvPicPr>
          <p:nvPr>
            <a:wavAudioFile r:embed="rId1" name="~PP3324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0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cs typeface="B Yagut" pitchFamily="2" charset="-78"/>
              </a:rPr>
              <a:t>پیشگیری از تب دانگ (مه پاشی و سمپاشی )</a:t>
            </a:r>
            <a:endParaRPr lang="fa-IR" sz="4000" dirty="0">
              <a:cs typeface="B Yagut" pitchFamily="2" charset="-78"/>
            </a:endParaRPr>
          </a:p>
        </p:txBody>
      </p:sp>
      <p:pic>
        <p:nvPicPr>
          <p:cNvPr id="16386" name="Picture 2" descr="C:\Users\behvarzi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752600"/>
            <a:ext cx="3276600" cy="4038600"/>
          </a:xfrm>
          <a:prstGeom prst="rect">
            <a:avLst/>
          </a:prstGeom>
          <a:noFill/>
        </p:spPr>
      </p:pic>
      <p:pic>
        <p:nvPicPr>
          <p:cNvPr id="16387" name="Picture 3" descr="C:\Users\behvarzi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828800"/>
            <a:ext cx="3886199" cy="4267200"/>
          </a:xfrm>
          <a:prstGeom prst="rect">
            <a:avLst/>
          </a:prstGeom>
          <a:noFill/>
        </p:spPr>
      </p:pic>
      <p:pic>
        <p:nvPicPr>
          <p:cNvPr id="5" name="~PP3752.WAV">
            <a:hlinkClick r:id="" action="ppaction://media"/>
          </p:cNvPr>
          <p:cNvPicPr>
            <a:picLocks noRot="1" noChangeAspect="1"/>
          </p:cNvPicPr>
          <p:nvPr>
            <a:wavAudioFile r:embed="rId1" name="~PP3752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cs typeface="B Yagut" pitchFamily="2" charset="-78"/>
              </a:rPr>
              <a:t>گروه سمپاش در مبارزه با حشرات</a:t>
            </a:r>
            <a:endParaRPr lang="fa-IR" sz="4000" dirty="0">
              <a:cs typeface="B Yagut" pitchFamily="2" charset="-78"/>
            </a:endParaRPr>
          </a:p>
        </p:txBody>
      </p:sp>
      <p:pic>
        <p:nvPicPr>
          <p:cNvPr id="19458" name="Picture 2" descr="C:\Users\behvarzi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7696200" cy="4501356"/>
          </a:xfrm>
          <a:prstGeom prst="rect">
            <a:avLst/>
          </a:prstGeom>
          <a:noFill/>
        </p:spPr>
      </p:pic>
      <p:pic>
        <p:nvPicPr>
          <p:cNvPr id="4" name="~PP1430.WAV">
            <a:hlinkClick r:id="" action="ppaction://media"/>
          </p:cNvPr>
          <p:cNvPicPr>
            <a:picLocks noRot="1" noChangeAspect="1"/>
          </p:cNvPicPr>
          <p:nvPr>
            <a:wavAudioFile r:embed="rId1" name="~PP1430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2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cs typeface="B Yagut" pitchFamily="2" charset="-78"/>
              </a:rPr>
              <a:t>نتیجه گیری </a:t>
            </a:r>
            <a:endParaRPr lang="en-US" sz="4000" dirty="0" smtClean="0">
              <a:cs typeface="B Yagut" pitchFamily="2" charset="-78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4953000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en-US" dirty="0" smtClean="0">
                <a:cs typeface="B Yagut" pitchFamily="2" charset="-78"/>
              </a:rPr>
              <a:t>:</a:t>
            </a:r>
            <a:r>
              <a:rPr lang="fa-IR" sz="2800" dirty="0" smtClean="0">
                <a:cs typeface="B Yagut" pitchFamily="2" charset="-78"/>
              </a:rPr>
              <a:t>بیماری تب دانگ</a:t>
            </a:r>
          </a:p>
          <a:p>
            <a:pPr algn="r">
              <a:buNone/>
            </a:pPr>
            <a:r>
              <a:rPr lang="ar-SA" sz="2800" dirty="0" smtClean="0">
                <a:cs typeface="B Yagut" pitchFamily="2" charset="-78"/>
              </a:rPr>
              <a:t>بیماری </a:t>
            </a:r>
            <a:r>
              <a:rPr lang="fa-IR" sz="2800" dirty="0" smtClean="0">
                <a:cs typeface="B Yagut" pitchFamily="2" charset="-78"/>
              </a:rPr>
              <a:t>با گزش پشه آئدس ایجاد و دارای علائم </a:t>
            </a:r>
            <a:r>
              <a:rPr lang="ar-SA" sz="2800" dirty="0" smtClean="0">
                <a:cs typeface="B Yagut" pitchFamily="2" charset="-78"/>
              </a:rPr>
              <a:t>تب و لرز، سردرد </a:t>
            </a:r>
            <a:r>
              <a:rPr lang="fa-IR" sz="2800" dirty="0" smtClean="0">
                <a:cs typeface="B Yagut" pitchFamily="2" charset="-78"/>
              </a:rPr>
              <a:t>درد در اطراف چشم ها </a:t>
            </a:r>
            <a:r>
              <a:rPr lang="ar-SA" sz="2800" dirty="0" smtClean="0">
                <a:cs typeface="B Yagut" pitchFamily="2" charset="-78"/>
              </a:rPr>
              <a:t>کمردرد </a:t>
            </a:r>
            <a:r>
              <a:rPr lang="fa-IR" sz="2800" dirty="0" smtClean="0">
                <a:cs typeface="B Yagut" pitchFamily="2" charset="-78"/>
              </a:rPr>
              <a:t>می باشد . علائم </a:t>
            </a:r>
            <a:r>
              <a:rPr lang="fa-IR" sz="2400" dirty="0" smtClean="0">
                <a:cs typeface="B Yagut" pitchFamily="2" charset="-78"/>
              </a:rPr>
              <a:t>اولیه شوک در تب دانگ</a:t>
            </a:r>
            <a:r>
              <a:rPr lang="ar-SA" sz="2400" dirty="0" smtClean="0">
                <a:cs typeface="B Yagut" pitchFamily="2" charset="-78"/>
              </a:rPr>
              <a:t> </a:t>
            </a:r>
            <a:r>
              <a:rPr lang="ar-SA" sz="2800" dirty="0" smtClean="0">
                <a:cs typeface="B Yagut" pitchFamily="2" charset="-78"/>
              </a:rPr>
              <a:t>سرد شدن ناگهانی بدن، مرطوب شدن اندام ها، نبض ضعیف و آبی شدن اطراف دهان می باش</a:t>
            </a:r>
            <a:r>
              <a:rPr lang="fa-IR" sz="2800" dirty="0" smtClean="0">
                <a:cs typeface="B Yagut" pitchFamily="2" charset="-78"/>
              </a:rPr>
              <a:t>د.تب دانگ خونی دارای علائمی مانند </a:t>
            </a:r>
            <a:r>
              <a:rPr lang="ar-SA" sz="2800" dirty="0" smtClean="0">
                <a:cs typeface="B Yagut" pitchFamily="2" charset="-78"/>
              </a:rPr>
              <a:t>خونریزی از بینی و دهان</a:t>
            </a:r>
            <a:r>
              <a:rPr lang="fa-IR" sz="2800" dirty="0" smtClean="0">
                <a:cs typeface="B Yagut" pitchFamily="2" charset="-78"/>
              </a:rPr>
              <a:t>-</a:t>
            </a:r>
            <a:r>
              <a:rPr lang="ar-SA" sz="2800" dirty="0" smtClean="0">
                <a:cs typeface="B Yagut" pitchFamily="2" charset="-78"/>
              </a:rPr>
              <a:t>درد شدید شکمی</a:t>
            </a:r>
            <a:r>
              <a:rPr lang="fa-IR" sz="2800" dirty="0" smtClean="0">
                <a:cs typeface="B Yagut" pitchFamily="2" charset="-78"/>
              </a:rPr>
              <a:t>- </a:t>
            </a:r>
            <a:r>
              <a:rPr lang="ar-SA" sz="2800" dirty="0" smtClean="0">
                <a:cs typeface="B Yagut" pitchFamily="2" charset="-78"/>
              </a:rPr>
              <a:t>تهوع دائمی</a:t>
            </a:r>
            <a:r>
              <a:rPr lang="fa-IR" sz="2800" dirty="0" smtClean="0">
                <a:cs typeface="B Yagut" pitchFamily="2" charset="-78"/>
              </a:rPr>
              <a:t>-</a:t>
            </a:r>
            <a:r>
              <a:rPr lang="ar-SA" sz="2800" dirty="0" smtClean="0">
                <a:cs typeface="B Yagut" pitchFamily="2" charset="-78"/>
              </a:rPr>
              <a:t>خونریزی زیر پوستی (کبود شدن</a:t>
            </a:r>
            <a:r>
              <a:rPr lang="fa-IR" sz="2800" dirty="0" smtClean="0">
                <a:cs typeface="B Yagut" pitchFamily="2" charset="-78"/>
              </a:rPr>
              <a:t>)-</a:t>
            </a:r>
            <a:r>
              <a:rPr lang="ar-SA" sz="2800" dirty="0" smtClean="0">
                <a:cs typeface="B Yagut" pitchFamily="2" charset="-78"/>
              </a:rPr>
              <a:t>مشکلات ریه، کبد و قل</a:t>
            </a:r>
            <a:r>
              <a:rPr lang="fa-IR" sz="2800" dirty="0" smtClean="0">
                <a:cs typeface="B Yagut" pitchFamily="2" charset="-78"/>
              </a:rPr>
              <a:t>ب  دیده می شود  این بیماری دارای سه حالت زیر شامل حالات تب، </a:t>
            </a:r>
            <a:r>
              <a:rPr lang="fa-IR" dirty="0" smtClean="0">
                <a:cs typeface="B Yagut" pitchFamily="2" charset="-78"/>
              </a:rPr>
              <a:t>وخامت، بهبودی می باشد.</a:t>
            </a:r>
          </a:p>
          <a:p>
            <a:pPr algn="r" rtl="1">
              <a:buNone/>
            </a:pPr>
            <a:endParaRPr lang="en-US" dirty="0" smtClean="0">
              <a:cs typeface="B Yagut" pitchFamily="2" charset="-78"/>
            </a:endParaRPr>
          </a:p>
          <a:p>
            <a:pPr algn="r">
              <a:buNone/>
            </a:pPr>
            <a:r>
              <a:rPr lang="fa-IR" dirty="0" smtClean="0">
                <a:cs typeface="B Yagut" pitchFamily="2" charset="-78"/>
              </a:rPr>
              <a:t>.</a:t>
            </a:r>
          </a:p>
          <a:p>
            <a:pPr algn="r">
              <a:buNone/>
            </a:pPr>
            <a:endParaRPr lang="en-US" dirty="0" smtClean="0">
              <a:cs typeface="B Yagut" pitchFamily="2" charset="-78"/>
            </a:endParaRPr>
          </a:p>
        </p:txBody>
      </p:sp>
      <p:pic>
        <p:nvPicPr>
          <p:cNvPr id="4" name="~PP109.WAV">
            <a:hlinkClick r:id="" action="ppaction://media"/>
          </p:cNvPr>
          <p:cNvPicPr>
            <a:picLocks noRot="1" noChangeAspect="1"/>
          </p:cNvPicPr>
          <p:nvPr>
            <a:wavAudioFile r:embed="rId1" name="~PP109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7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4000" dirty="0" smtClean="0">
                <a:cs typeface="B Yagut" pitchFamily="2" charset="-78"/>
              </a:rPr>
              <a:t/>
            </a:r>
            <a:br>
              <a:rPr lang="fa-IR" sz="4000" dirty="0" smtClean="0">
                <a:cs typeface="B Yagut" pitchFamily="2" charset="-78"/>
              </a:rPr>
            </a:br>
            <a:r>
              <a:rPr lang="fa-IR" sz="4000" dirty="0" smtClean="0">
                <a:cs typeface="B Yagut" pitchFamily="2" charset="-78"/>
              </a:rPr>
              <a:t>پرسش نظری</a:t>
            </a:r>
            <a:r>
              <a:rPr lang="fa-IR" sz="4000" dirty="0" smtClean="0">
                <a:solidFill>
                  <a:srgbClr val="FF0000"/>
                </a:solidFill>
                <a:cs typeface="B Yagut" pitchFamily="2" charset="-78"/>
              </a:rPr>
              <a:t/>
            </a:r>
            <a:br>
              <a:rPr lang="fa-IR" sz="4000" dirty="0" smtClean="0">
                <a:solidFill>
                  <a:srgbClr val="FF0000"/>
                </a:solidFill>
                <a:cs typeface="B Yagut" pitchFamily="2" charset="-78"/>
              </a:rPr>
            </a:br>
            <a:endParaRPr lang="fa-IR" sz="4000" dirty="0" smtClean="0">
              <a:cs typeface="B Yagut" pitchFamily="2" charset="-78"/>
            </a:endParaRPr>
          </a:p>
        </p:txBody>
      </p:sp>
      <p:sp>
        <p:nvSpPr>
          <p:cNvPr id="44035" name="Content Placeholder 5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334000"/>
          </a:xfrm>
        </p:spPr>
        <p:txBody>
          <a:bodyPr>
            <a:noAutofit/>
          </a:bodyPr>
          <a:lstStyle/>
          <a:p>
            <a:pPr algn="r">
              <a:buFont typeface="Arial" pitchFamily="34" charset="0"/>
              <a:buNone/>
            </a:pPr>
            <a:endParaRPr lang="fa-IR" sz="2800" dirty="0" smtClean="0">
              <a:cs typeface="B Yagut" pitchFamily="2" charset="-78"/>
            </a:endParaRPr>
          </a:p>
          <a:p>
            <a:pPr algn="r">
              <a:buFont typeface="Arial" pitchFamily="34" charset="0"/>
              <a:buNone/>
            </a:pPr>
            <a:r>
              <a:rPr lang="fa-IR" sz="2800" dirty="0" smtClean="0">
                <a:cs typeface="B Yagut" pitchFamily="2" charset="-78"/>
              </a:rPr>
              <a:t>1- بیماری استخوان شکن کدام است ؟</a:t>
            </a:r>
          </a:p>
          <a:p>
            <a:pPr algn="r">
              <a:buFont typeface="Arial" pitchFamily="34" charset="0"/>
              <a:buNone/>
            </a:pPr>
            <a:r>
              <a:rPr lang="fa-IR" sz="2800" dirty="0" smtClean="0">
                <a:cs typeface="B Yagut" pitchFamily="2" charset="-78"/>
              </a:rPr>
              <a:t>الف- دنگ            ب- مالاریا              ج- سل           د- هاری</a:t>
            </a:r>
          </a:p>
          <a:p>
            <a:pPr algn="r">
              <a:buFont typeface="Arial" pitchFamily="34" charset="0"/>
              <a:buNone/>
            </a:pPr>
            <a:r>
              <a:rPr lang="fa-IR" sz="2800" dirty="0" smtClean="0">
                <a:cs typeface="B Yagut" pitchFamily="2" charset="-78"/>
              </a:rPr>
              <a:t>2-کدام بیماری سبب میکروسفالی می شود؟</a:t>
            </a:r>
          </a:p>
          <a:p>
            <a:pPr algn="r">
              <a:buFont typeface="Arial" pitchFamily="34" charset="0"/>
              <a:buNone/>
            </a:pPr>
            <a:r>
              <a:rPr lang="fa-IR" sz="2800" dirty="0" smtClean="0">
                <a:cs typeface="B Yagut" pitchFamily="2" charset="-78"/>
              </a:rPr>
              <a:t>الف- زیکا           ب- مالاریا       ج- چیکن گونیا         د- تب دنگ </a:t>
            </a:r>
          </a:p>
          <a:p>
            <a:pPr algn="r">
              <a:buFont typeface="Arial" pitchFamily="34" charset="0"/>
              <a:buNone/>
            </a:pPr>
            <a:r>
              <a:rPr lang="fa-IR" sz="2800" dirty="0" smtClean="0">
                <a:cs typeface="B Yagut" pitchFamily="2" charset="-78"/>
              </a:rPr>
              <a:t>3- علائم شوک ناشی از ابتلای به تب دانگ را توضیح دهید ؟(4مورد)</a:t>
            </a:r>
          </a:p>
          <a:p>
            <a:pPr algn="r">
              <a:buFont typeface="Arial" pitchFamily="34" charset="0"/>
              <a:buNone/>
            </a:pPr>
            <a:r>
              <a:rPr lang="fa-IR" sz="2800" dirty="0" smtClean="0">
                <a:cs typeface="B Yagut" pitchFamily="2" charset="-78"/>
              </a:rPr>
              <a:t>4- چهار مورد از راههای مراقبت دنگی را نام ببرید؟</a:t>
            </a:r>
          </a:p>
          <a:p>
            <a:pPr algn="r">
              <a:buFont typeface="Arial" pitchFamily="34" charset="0"/>
              <a:buNone/>
            </a:pPr>
            <a:r>
              <a:rPr lang="fa-IR" sz="2800" dirty="0" smtClean="0">
                <a:cs typeface="B Yagut" pitchFamily="2" charset="-78"/>
              </a:rPr>
              <a:t>5- عوارض ناشی از ابتلای به تب دانگ کدامند؟</a:t>
            </a:r>
          </a:p>
        </p:txBody>
      </p:sp>
      <p:pic>
        <p:nvPicPr>
          <p:cNvPr id="4" name="~PP2564.WAV">
            <a:hlinkClick r:id="" action="ppaction://media"/>
          </p:cNvPr>
          <p:cNvPicPr>
            <a:picLocks noRot="1" noChangeAspect="1"/>
          </p:cNvPicPr>
          <p:nvPr>
            <a:wavAudioFile r:embed="rId1" name="~PP2564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dirty="0" smtClean="0">
                <a:cs typeface="B Yagut" pitchFamily="2" charset="-78"/>
              </a:rPr>
              <a:t>منابع</a:t>
            </a:r>
            <a:endParaRPr lang="en-US" sz="4000" dirty="0" smtClean="0">
              <a:cs typeface="B Yagut" pitchFamily="2" charset="-78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lnSpc>
                <a:spcPct val="200000"/>
              </a:lnSpc>
              <a:buFont typeface="Arial" pitchFamily="34" charset="0"/>
              <a:buNone/>
            </a:pPr>
            <a:r>
              <a:rPr lang="fa-IR" sz="2800" dirty="0" smtClean="0">
                <a:cs typeface="B Yagut" pitchFamily="2" charset="-78"/>
              </a:rPr>
              <a:t>کتب  بیماری های واگیر آموزش بهورزی</a:t>
            </a:r>
          </a:p>
          <a:p>
            <a:pPr marL="0" indent="0" algn="r">
              <a:lnSpc>
                <a:spcPct val="200000"/>
              </a:lnSpc>
              <a:buFont typeface="Arial" pitchFamily="34" charset="0"/>
              <a:buNone/>
            </a:pPr>
            <a:r>
              <a:rPr lang="fa-IR" sz="2800" dirty="0" smtClean="0">
                <a:cs typeface="B Yagut" pitchFamily="2" charset="-78"/>
              </a:rPr>
              <a:t>دستورالعمل های مرکز مدیریت بیماری های واگیر معاونت بهداشت  وزارت بهداشت درمان و آموزش پزشکی</a:t>
            </a:r>
          </a:p>
        </p:txBody>
      </p:sp>
      <p:pic>
        <p:nvPicPr>
          <p:cNvPr id="4" name="~PP3801.WAV">
            <a:hlinkClick r:id="" action="ppaction://media"/>
          </p:cNvPr>
          <p:cNvPicPr>
            <a:picLocks noRot="1" noChangeAspect="1"/>
          </p:cNvPicPr>
          <p:nvPr>
            <a:wavAudioFile r:embed="rId1" name="~PP3801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6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a-IR" sz="4000" dirty="0" smtClean="0">
                <a:cs typeface="B Yagut" pitchFamily="2" charset="-78"/>
              </a:rPr>
              <a:t>نظرات وپیشنهادات</a:t>
            </a:r>
            <a:endParaRPr lang="en-US" sz="4000" dirty="0" smtClean="0">
              <a:cs typeface="B Yagut" pitchFamily="2" charset="-78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fa-IR" dirty="0" smtClean="0">
                <a:cs typeface="B Yagut" pitchFamily="2" charset="-78"/>
                <a:hlinkClick r:id="rId2"/>
              </a:rPr>
              <a:t>لطفا نظرات وپیشنهادات خود پیرامون این مبحث رابه آدرس زیرارسال کنید.</a:t>
            </a:r>
          </a:p>
          <a:p>
            <a:pPr algn="ctr" eaLnBrk="1" hangingPunct="1">
              <a:buFont typeface="Arial" pitchFamily="34" charset="0"/>
              <a:buNone/>
            </a:pPr>
            <a:endParaRPr lang="fa-IR" dirty="0" smtClean="0">
              <a:cs typeface="B Yagut" pitchFamily="2" charset="-78"/>
              <a:hlinkClick r:id="rId2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fa-IR" dirty="0" smtClean="0">
                <a:cs typeface="B Yagut" pitchFamily="2" charset="-78"/>
                <a:hlinkClick r:id="rId2"/>
              </a:rPr>
              <a:t>دانشگاه علوم پزشکی وخدمات بهداشتی درمانی زاهدان</a:t>
            </a:r>
          </a:p>
          <a:p>
            <a:pPr algn="r" eaLnBrk="1" hangingPunct="1">
              <a:buNone/>
            </a:pPr>
            <a:r>
              <a:rPr lang="en-US" dirty="0" smtClean="0">
                <a:hlinkClick r:id="rId2"/>
              </a:rPr>
              <a:t>Zahedan.behvarz@zaums.ac.ir</a:t>
            </a:r>
            <a:endParaRPr lang="fa-IR" dirty="0" smtClean="0">
              <a:hlinkClick r:id="rId2"/>
            </a:endParaRPr>
          </a:p>
        </p:txBody>
      </p:sp>
    </p:spTree>
  </p:cSld>
  <p:clrMapOvr>
    <a:masterClrMapping/>
  </p:clrMapOvr>
  <p:transition advTm="674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cs typeface="B Yagut" pitchFamily="2" charset="-78"/>
              </a:rPr>
              <a:t>اهداف آموزشی </a:t>
            </a:r>
            <a:endParaRPr lang="fa-IR" sz="4000" dirty="0">
              <a:cs typeface="B Yagu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>
              <a:buNone/>
            </a:pPr>
            <a:r>
              <a:rPr lang="fa-IR" dirty="0" smtClean="0">
                <a:cs typeface="B Yagut" pitchFamily="2" charset="-78"/>
              </a:rPr>
              <a:t>انتظار می رود فراگیر پس از مطالعه این درس بتواند:</a:t>
            </a:r>
          </a:p>
          <a:p>
            <a:pPr algn="r">
              <a:buNone/>
            </a:pPr>
            <a:r>
              <a:rPr lang="fa-IR" dirty="0" smtClean="0">
                <a:cs typeface="B Yagut" pitchFamily="2" charset="-78"/>
              </a:rPr>
              <a:t>1- بیماری </a:t>
            </a:r>
            <a:r>
              <a:rPr lang="fa-IR" smtClean="0">
                <a:cs typeface="B Yagut" pitchFamily="2" charset="-78"/>
              </a:rPr>
              <a:t>تب دنگ </a:t>
            </a:r>
            <a:r>
              <a:rPr lang="fa-IR" dirty="0" smtClean="0">
                <a:cs typeface="B Yagut" pitchFamily="2" charset="-78"/>
              </a:rPr>
              <a:t>را تعریف کند.</a:t>
            </a:r>
          </a:p>
          <a:p>
            <a:pPr algn="r">
              <a:buNone/>
            </a:pPr>
            <a:r>
              <a:rPr lang="en-US" dirty="0" smtClean="0">
                <a:cs typeface="B Yagut" pitchFamily="2" charset="-78"/>
              </a:rPr>
              <a:t>.</a:t>
            </a:r>
            <a:r>
              <a:rPr lang="fa-IR" dirty="0" smtClean="0">
                <a:cs typeface="B Yagut" pitchFamily="2" charset="-78"/>
              </a:rPr>
              <a:t>2- علائم بالینی  تب دانگ توضیح دهد</a:t>
            </a:r>
          </a:p>
          <a:p>
            <a:pPr algn="r">
              <a:buNone/>
            </a:pPr>
            <a:r>
              <a:rPr lang="en-US" dirty="0" smtClean="0">
                <a:cs typeface="B Yagut" pitchFamily="2" charset="-78"/>
              </a:rPr>
              <a:t>.</a:t>
            </a:r>
            <a:r>
              <a:rPr lang="fa-IR" dirty="0" smtClean="0">
                <a:cs typeface="B Yagut" pitchFamily="2" charset="-78"/>
              </a:rPr>
              <a:t>3- عوامل خطر تب دانگ را بیان کند</a:t>
            </a:r>
          </a:p>
          <a:p>
            <a:pPr algn="r">
              <a:buNone/>
            </a:pPr>
            <a:r>
              <a:rPr lang="en-US" dirty="0" smtClean="0">
                <a:cs typeface="B Yagut" pitchFamily="2" charset="-78"/>
              </a:rPr>
              <a:t>.</a:t>
            </a:r>
            <a:r>
              <a:rPr lang="fa-IR" dirty="0" smtClean="0">
                <a:cs typeface="B Yagut" pitchFamily="2" charset="-78"/>
              </a:rPr>
              <a:t>4- تب دانگ خونی(هموراژیک) را شرح دهد</a:t>
            </a:r>
          </a:p>
          <a:p>
            <a:pPr algn="r">
              <a:buNone/>
            </a:pPr>
            <a:r>
              <a:rPr lang="en-US" dirty="0" smtClean="0">
                <a:cs typeface="B Yagut" pitchFamily="2" charset="-78"/>
              </a:rPr>
              <a:t>.</a:t>
            </a:r>
            <a:r>
              <a:rPr lang="fa-IR" dirty="0" smtClean="0">
                <a:cs typeface="B Yagut" pitchFamily="2" charset="-78"/>
              </a:rPr>
              <a:t>5-علائم شوک ناشی ازتب دانگ خونی را بیان کند</a:t>
            </a:r>
          </a:p>
          <a:p>
            <a:pPr algn="r">
              <a:buNone/>
            </a:pPr>
            <a:r>
              <a:rPr lang="fa-IR" dirty="0" smtClean="0">
                <a:cs typeface="B Yagut" pitchFamily="2" charset="-78"/>
              </a:rPr>
              <a:t>6-راههای پیشگیری از تب دانگ را توضیح دهد.</a:t>
            </a:r>
          </a:p>
          <a:p>
            <a:pPr algn="r">
              <a:buNone/>
            </a:pPr>
            <a:r>
              <a:rPr lang="fa-IR" dirty="0" smtClean="0">
                <a:cs typeface="B Yagut" pitchFamily="2" charset="-78"/>
              </a:rPr>
              <a:t> </a:t>
            </a:r>
          </a:p>
        </p:txBody>
      </p:sp>
      <p:pic>
        <p:nvPicPr>
          <p:cNvPr id="7" name="~PP2406.WAV">
            <a:hlinkClick r:id="" action="ppaction://media"/>
          </p:cNvPr>
          <p:cNvPicPr>
            <a:picLocks noRot="1" noChangeAspect="1"/>
          </p:cNvPicPr>
          <p:nvPr>
            <a:wavAudioFile r:embed="rId1" name="~PP2406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1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fa-IR" sz="4000" dirty="0" smtClean="0">
                <a:cs typeface="B Yagut" pitchFamily="2" charset="-78"/>
              </a:rPr>
              <a:t>فهرست عناوین</a:t>
            </a:r>
            <a:endParaRPr lang="fa-IR" sz="4000" dirty="0">
              <a:cs typeface="B Yagu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cs typeface="B Yagut" pitchFamily="2" charset="-78"/>
              </a:rPr>
              <a:t>-تعریف بیماری تب دنگ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cs typeface="B Yagut" pitchFamily="2" charset="-78"/>
              </a:rPr>
              <a:t>- علائم بالینی و سه حالت تب دانگ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cs typeface="B Yagut" pitchFamily="2" charset="-78"/>
              </a:rPr>
              <a:t>- عوارض و عوامل خطر تب دانگ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cs typeface="B Yagut" pitchFamily="2" charset="-78"/>
              </a:rPr>
              <a:t>- تب دانگ خونی(هموراژیک)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cs typeface="B Yagut" pitchFamily="2" charset="-78"/>
              </a:rPr>
              <a:t>-نشانه های  شوک ناشی ازتب دانگ خونی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cs typeface="B Yagut" pitchFamily="2" charset="-78"/>
              </a:rPr>
              <a:t>-راههای مراقبت و پیشگیری از تب دانگ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cs typeface="B Yagut" pitchFamily="2" charset="-78"/>
              </a:rPr>
              <a:t> </a:t>
            </a:r>
          </a:p>
          <a:p>
            <a:pPr algn="r">
              <a:lnSpc>
                <a:spcPct val="150000"/>
              </a:lnSpc>
              <a:buNone/>
            </a:pPr>
            <a:r>
              <a:rPr lang="fa-IR" sz="2800" dirty="0" smtClean="0">
                <a:cs typeface="B Yagut" pitchFamily="2" charset="-78"/>
              </a:rPr>
              <a:t> </a:t>
            </a:r>
          </a:p>
          <a:p>
            <a:endParaRPr lang="fa-IR" sz="2800" dirty="0"/>
          </a:p>
        </p:txBody>
      </p:sp>
      <p:pic>
        <p:nvPicPr>
          <p:cNvPr id="4" name="~PP35.WAV">
            <a:hlinkClick r:id="" action="ppaction://media"/>
          </p:cNvPr>
          <p:cNvPicPr>
            <a:picLocks noRot="1" noChangeAspect="1"/>
          </p:cNvPicPr>
          <p:nvPr>
            <a:wavAudioFile r:embed="rId1" name="~PP35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4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r"/>
            <a:r>
              <a:rPr lang="fa-IR" sz="4000" dirty="0" smtClean="0">
                <a:cs typeface="B Yagut" pitchFamily="2" charset="-78"/>
              </a:rPr>
              <a:t>تب دنگ(یا بیماری استخوان شکن)</a:t>
            </a:r>
            <a:endParaRPr lang="fa-IR" sz="4000" dirty="0">
              <a:cs typeface="B Yagu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143000"/>
            <a:ext cx="5029200" cy="4983163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fa-IR" dirty="0" smtClean="0">
                <a:cs typeface="B Yagut" pitchFamily="2" charset="-78"/>
              </a:rPr>
              <a:t>این بیماری</a:t>
            </a:r>
            <a:r>
              <a:rPr lang="ar-SA" dirty="0" smtClean="0">
                <a:cs typeface="B Yagut" pitchFamily="2" charset="-78"/>
              </a:rPr>
              <a:t> طریق پشه‌هاى آئدس</a:t>
            </a:r>
            <a:r>
              <a:rPr lang="fa-IR" dirty="0" smtClean="0">
                <a:cs typeface="B Yagut" pitchFamily="2" charset="-78"/>
              </a:rPr>
              <a:t> </a:t>
            </a:r>
            <a:r>
              <a:rPr lang="ar-SA" dirty="0" smtClean="0">
                <a:cs typeface="B Yagut" pitchFamily="2" charset="-78"/>
              </a:rPr>
              <a:t>منتقل مى‌شود</a:t>
            </a:r>
            <a:r>
              <a:rPr lang="fa-IR" dirty="0" smtClean="0">
                <a:cs typeface="B Yagut" pitchFamily="2" charset="-78"/>
              </a:rPr>
              <a:t> واجگر</a:t>
            </a:r>
            <a:r>
              <a:rPr lang="ar-SA" dirty="0" smtClean="0">
                <a:cs typeface="B Yagut" pitchFamily="2" charset="-78"/>
              </a:rPr>
              <a:t>به موقع تشخیص</a:t>
            </a:r>
            <a:r>
              <a:rPr lang="fa-IR" dirty="0" smtClean="0">
                <a:cs typeface="B Yagut" pitchFamily="2" charset="-78"/>
              </a:rPr>
              <a:t> </a:t>
            </a:r>
            <a:r>
              <a:rPr lang="ar-SA" dirty="0" smtClean="0">
                <a:cs typeface="B Yagut" pitchFamily="2" charset="-78"/>
              </a:rPr>
              <a:t>داده نشود و برای درمان آن اقدام مناسب صورت نگیرد، در مدت زمان کوتاهی، فرد مبتلا را با خطر مرگ مواجه می کند</a:t>
            </a:r>
            <a:r>
              <a:rPr lang="fa-IR" dirty="0" smtClean="0">
                <a:cs typeface="B Yagut" pitchFamily="2" charset="-78"/>
              </a:rPr>
              <a:t>.ب</a:t>
            </a:r>
            <a:r>
              <a:rPr lang="ar-SA" dirty="0" smtClean="0">
                <a:cs typeface="B Yagut" pitchFamily="2" charset="-78"/>
              </a:rPr>
              <a:t>ه همین دلیل بسیاری از پزشکان</a:t>
            </a:r>
            <a:r>
              <a:rPr lang="fa-IR" dirty="0" smtClean="0">
                <a:cs typeface="B Yagut" pitchFamily="2" charset="-78"/>
              </a:rPr>
              <a:t> ا</a:t>
            </a:r>
            <a:r>
              <a:rPr lang="ar-SA" dirty="0" smtClean="0">
                <a:cs typeface="B Yagut" pitchFamily="2" charset="-78"/>
              </a:rPr>
              <a:t>ین بیماری را تب استخوان شک</a:t>
            </a:r>
            <a:r>
              <a:rPr lang="fa-IR" dirty="0" smtClean="0">
                <a:cs typeface="B Yagut" pitchFamily="2" charset="-78"/>
              </a:rPr>
              <a:t>ن هم نامیده می شود .</a:t>
            </a:r>
            <a:r>
              <a:rPr lang="ar-SA" dirty="0" smtClean="0">
                <a:cs typeface="B Yagut" pitchFamily="2" charset="-78"/>
              </a:rPr>
              <a:t>‎</a:t>
            </a:r>
            <a:endParaRPr lang="fa-IR" dirty="0">
              <a:cs typeface="B Yagut" pitchFamily="2" charset="-78"/>
            </a:endParaRPr>
          </a:p>
        </p:txBody>
      </p:sp>
      <p:pic>
        <p:nvPicPr>
          <p:cNvPr id="14338" name="Picture 2" descr="C:\Users\behvarzi\Desktop\127-21-th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3200400" cy="4267200"/>
          </a:xfrm>
          <a:prstGeom prst="rect">
            <a:avLst/>
          </a:prstGeom>
          <a:noFill/>
        </p:spPr>
      </p:pic>
      <p:pic>
        <p:nvPicPr>
          <p:cNvPr id="5" name="~PP2502.WAV">
            <a:hlinkClick r:id="" action="ppaction://media"/>
          </p:cNvPr>
          <p:cNvPicPr>
            <a:picLocks noRot="1" noChangeAspect="1"/>
          </p:cNvPicPr>
          <p:nvPr>
            <a:wavAudioFile r:embed="rId1" name="~PP2502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1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cs typeface="B Yagut" pitchFamily="2" charset="-78"/>
              </a:rPr>
              <a:t>علائم و نشانه ها </a:t>
            </a:r>
            <a:endParaRPr lang="en-US" sz="4000" dirty="0">
              <a:cs typeface="B Yagu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Autofit/>
          </a:bodyPr>
          <a:lstStyle/>
          <a:p>
            <a:pPr algn="r" rtl="1">
              <a:buFontTx/>
              <a:buChar char="-"/>
            </a:pPr>
            <a:r>
              <a:rPr lang="fa-IR" dirty="0" smtClean="0">
                <a:cs typeface="B Yagut" pitchFamily="2" charset="-78"/>
              </a:rPr>
              <a:t>علائم شایع این بیماری شامل ، تب بالا ،</a:t>
            </a:r>
          </a:p>
          <a:p>
            <a:pPr algn="r" rtl="1">
              <a:buFontTx/>
              <a:buChar char="-"/>
            </a:pPr>
            <a:r>
              <a:rPr lang="fa-IR" dirty="0" smtClean="0">
                <a:cs typeface="B Yagut" pitchFamily="2" charset="-78"/>
              </a:rPr>
              <a:t> سردرد شدید ،درد شدید پشت چشم ها ،</a:t>
            </a:r>
          </a:p>
          <a:p>
            <a:pPr algn="r" rtl="1">
              <a:buFontTx/>
              <a:buChar char="-"/>
            </a:pPr>
            <a:r>
              <a:rPr lang="fa-IR" dirty="0" smtClean="0">
                <a:cs typeface="B Yagut" pitchFamily="2" charset="-78"/>
              </a:rPr>
              <a:t>درد مفاصل ، استخوان ها و عضلات ، </a:t>
            </a:r>
          </a:p>
          <a:p>
            <a:pPr algn="r" rtl="1">
              <a:buFontTx/>
              <a:buChar char="-"/>
            </a:pPr>
            <a:r>
              <a:rPr lang="fa-IR" dirty="0" smtClean="0">
                <a:cs typeface="B Yagut" pitchFamily="2" charset="-78"/>
              </a:rPr>
              <a:t>ضایعات پوستی ،خونریزی به خصوص                                                در لثه ها و بینی </a:t>
            </a:r>
          </a:p>
          <a:p>
            <a:pPr algn="r" rtl="1">
              <a:buFontTx/>
              <a:buChar char="-"/>
            </a:pPr>
            <a:r>
              <a:rPr lang="fa-IR" dirty="0" smtClean="0">
                <a:cs typeface="B Yagut" pitchFamily="2" charset="-78"/>
              </a:rPr>
              <a:t>حالت تهوع شدید و پایدار ،</a:t>
            </a:r>
          </a:p>
          <a:p>
            <a:pPr algn="r" rtl="1">
              <a:buFontTx/>
              <a:buChar char="-"/>
            </a:pPr>
            <a:r>
              <a:rPr lang="fa-IR" dirty="0" smtClean="0">
                <a:cs typeface="B Yagut" pitchFamily="2" charset="-78"/>
              </a:rPr>
              <a:t> درد شدید شکم و مشکلات تنفسی</a:t>
            </a:r>
            <a:endParaRPr lang="en-US" dirty="0" smtClean="0">
              <a:cs typeface="B Yagut" pitchFamily="2" charset="-78"/>
            </a:endParaRPr>
          </a:p>
        </p:txBody>
      </p:sp>
      <p:pic>
        <p:nvPicPr>
          <p:cNvPr id="15362" name="Picture 2" descr="C:\Users\behvarzi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200"/>
            <a:ext cx="2362200" cy="4038600"/>
          </a:xfrm>
          <a:prstGeom prst="rect">
            <a:avLst/>
          </a:prstGeom>
          <a:noFill/>
        </p:spPr>
      </p:pic>
      <p:pic>
        <p:nvPicPr>
          <p:cNvPr id="5" name="~PP187.WAV">
            <a:hlinkClick r:id="" action="ppaction://media"/>
          </p:cNvPr>
          <p:cNvPicPr>
            <a:picLocks noRot="1" noChangeAspect="1"/>
          </p:cNvPicPr>
          <p:nvPr>
            <a:wavAudioFile r:embed="rId1" name="~PP187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Yagut" pitchFamily="2" charset="-78"/>
              </a:rPr>
              <a:t>حالات تب دنگ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fa-IR" dirty="0" smtClean="0">
                <a:cs typeface="B Yagut" pitchFamily="2" charset="-78"/>
              </a:rPr>
              <a:t>دنگی در سه مرحله اتفاق می افتد</a:t>
            </a:r>
          </a:p>
          <a:p>
            <a:pPr algn="r">
              <a:buNone/>
            </a:pPr>
            <a:r>
              <a:rPr lang="fa-IR" dirty="0" smtClean="0">
                <a:cs typeface="B Yagut" pitchFamily="2" charset="-78"/>
              </a:rPr>
              <a:t>1-تب، </a:t>
            </a:r>
          </a:p>
          <a:p>
            <a:pPr algn="r">
              <a:buNone/>
            </a:pPr>
            <a:r>
              <a:rPr lang="fa-IR" dirty="0" smtClean="0">
                <a:cs typeface="B Yagut" pitchFamily="2" charset="-78"/>
              </a:rPr>
              <a:t>2-وخامت</a:t>
            </a:r>
          </a:p>
          <a:p>
            <a:pPr algn="r">
              <a:buNone/>
            </a:pPr>
            <a:r>
              <a:rPr lang="fa-IR" dirty="0" smtClean="0">
                <a:cs typeface="B Yagut" pitchFamily="2" charset="-78"/>
              </a:rPr>
              <a:t>3-بهبودی</a:t>
            </a:r>
          </a:p>
          <a:p>
            <a:pPr algn="r"/>
            <a:endParaRPr lang="en-US" dirty="0"/>
          </a:p>
        </p:txBody>
      </p:sp>
      <p:pic>
        <p:nvPicPr>
          <p:cNvPr id="5" name="~PP3576.WAV">
            <a:hlinkClick r:id="" action="ppaction://media"/>
          </p:cNvPr>
          <p:cNvPicPr>
            <a:picLocks noRot="1" noChangeAspect="1"/>
          </p:cNvPicPr>
          <p:nvPr>
            <a:wavAudioFile r:embed="rId1" name="~PP3576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2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cs typeface="B Yagut" pitchFamily="2" charset="-78"/>
              </a:rPr>
              <a:t>حالت تب</a:t>
            </a:r>
            <a:endParaRPr lang="en-US" sz="4000" dirty="0">
              <a:cs typeface="B Yagu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>
              <a:buNone/>
            </a:pPr>
            <a:r>
              <a:rPr lang="fa-IR" dirty="0" smtClean="0">
                <a:cs typeface="B Yagut" pitchFamily="2" charset="-78"/>
              </a:rPr>
              <a:t>در مرحله تب، شخص دچار تب شدید می شود. معمولاً تب بالای  40 درجه سانتیگراد است. هم چنین ممکن است شخص دردهای عمومی و سردرد داشته باشد. مرحله تب اغلب  بین 2  تا 7  روز ادامه می یابد. د ر روزهای اول و دوم بیماری، حساسیتی به صورت پوست گلگون نمایان می شود. </a:t>
            </a:r>
            <a:endParaRPr lang="en-US" dirty="0">
              <a:cs typeface="B Yagut" pitchFamily="2" charset="-78"/>
            </a:endParaRPr>
          </a:p>
        </p:txBody>
      </p:sp>
      <p:pic>
        <p:nvPicPr>
          <p:cNvPr id="5" name="~PP3043.WAV">
            <a:hlinkClick r:id="" action="ppaction://media"/>
          </p:cNvPr>
          <p:cNvPicPr>
            <a:picLocks noRot="1" noChangeAspect="1"/>
          </p:cNvPicPr>
          <p:nvPr>
            <a:wavAudioFile r:embed="rId1" name="~PP3043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7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fa-IR" sz="4000" dirty="0" smtClean="0">
                <a:cs typeface="B Yagut" pitchFamily="2" charset="-78"/>
              </a:rPr>
              <a:t>ظهور بثورات</a:t>
            </a:r>
            <a:endParaRPr lang="fa-IR" sz="4000" dirty="0">
              <a:cs typeface="B Yagu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295400"/>
            <a:ext cx="5562600" cy="4830763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fa-IR" dirty="0" smtClean="0">
                <a:cs typeface="B Yagut" pitchFamily="2" charset="-78"/>
              </a:rPr>
              <a:t>با پیشرفت بیماری (روزهای 4  تا 7) </a:t>
            </a:r>
          </a:p>
          <a:p>
            <a:pPr algn="r">
              <a:buNone/>
            </a:pPr>
            <a:r>
              <a:rPr lang="fa-IR" dirty="0" smtClean="0">
                <a:cs typeface="B Yagut" pitchFamily="2" charset="-78"/>
              </a:rPr>
              <a:t>حساسیت مشابه سرخک می شود</a:t>
            </a:r>
          </a:p>
          <a:p>
            <a:pPr algn="r">
              <a:buNone/>
            </a:pPr>
            <a:r>
              <a:rPr lang="fa-IR" dirty="0" smtClean="0">
                <a:cs typeface="B Yagut" pitchFamily="2" charset="-78"/>
              </a:rPr>
              <a:t>ممکن است دانه  های کوچک قرمز (پتشی) روی پوست نمایان شوند.این لکه ها با فشار موضعی از بین نمی روندممکن است فرداز غشاء مخاطی بینی و دهان خونریزی کندخود تب نیز ممکن است پایین آمده ولی </a:t>
            </a:r>
          </a:p>
          <a:p>
            <a:pPr algn="r">
              <a:buNone/>
            </a:pPr>
            <a:r>
              <a:rPr lang="en-US" dirty="0" smtClean="0">
                <a:cs typeface="B Yagut" pitchFamily="2" charset="-78"/>
              </a:rPr>
              <a:t>.</a:t>
            </a:r>
            <a:r>
              <a:rPr lang="fa-IR" dirty="0" smtClean="0">
                <a:cs typeface="B Yagut" pitchFamily="2" charset="-78"/>
              </a:rPr>
              <a:t>دوباره بالا رود</a:t>
            </a:r>
            <a:endParaRPr lang="fa-IR" dirty="0">
              <a:cs typeface="B Yagut" pitchFamily="2" charset="-78"/>
            </a:endParaRPr>
          </a:p>
        </p:txBody>
      </p:sp>
      <p:pic>
        <p:nvPicPr>
          <p:cNvPr id="20483" name="Picture 3" descr="C:\Users\behvarzi\Desktop\شیوع+تب+دانگ+در+آسیا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2971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پرونده" ma:contentTypeID="0x01010038EE485FB9274448B5E5B0FF0ECB3346" ma:contentTypeVersion="3" ma:contentTypeDescription="یک سند جدید ایجاد کنید." ma:contentTypeScope="" ma:versionID="879a17dea37dbf3eb3c9d0be085887ae">
  <xsd:schema xmlns:xsd="http://www.w3.org/2001/XMLSchema" xmlns:xs="http://www.w3.org/2001/XMLSchema" xmlns:p="http://schemas.microsoft.com/office/2006/metadata/properties" xmlns:ns2="1047730d-92e1-4018-9084-d932fd3a7f58" xmlns:ns3="12fdc5dc-769e-4543-b10d-fbea3dac4417" targetNamespace="http://schemas.microsoft.com/office/2006/metadata/properties" ma:root="true" ma:fieldsID="05a1c3cdee81c85cb937771a12b2679b" ns2:_="" ns3:_="">
    <xsd:import namespace="1047730d-92e1-4018-9084-d932fd3a7f58"/>
    <xsd:import namespace="12fdc5dc-769e-4543-b10d-fbea3dac441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646__x0648__x0639__x0020__x062d__x06cc__x0637__x0647_"/>
                <xsd:element ref="ns3:_x062f__x0627__x0646__x0634__x06af__x0627__x0647_"/>
                <xsd:element ref="ns3:_x0646__x0648__x0639__x0020__x0641__x0627__x06cc__x0644_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7730d-92e1-4018-9084-d932fd3a7f5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مقدار شناسه سند" ma:description="مقدار شناسه سند تعیین شده برای این آیتم." ma:internalName="_dlc_DocId" ma:readOnly="true">
      <xsd:simpleType>
        <xsd:restriction base="dms:Text"/>
      </xsd:simpleType>
    </xsd:element>
    <xsd:element name="_dlc_DocIdUrl" ma:index="9" nillable="true" ma:displayName="شناسه سند" ma:description="پیوند دائمی به این سند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حفظ شناسه" ma:description="نگهداری شناسه در حین افزودن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dc5dc-769e-4543-b10d-fbea3dac4417" elementFormDefault="qualified">
    <xsd:import namespace="http://schemas.microsoft.com/office/2006/documentManagement/types"/>
    <xsd:import namespace="http://schemas.microsoft.com/office/infopath/2007/PartnerControls"/>
    <xsd:element name="_x0646__x0648__x0639__x0020__x062d__x06cc__x0637__x0647_" ma:index="11" ma:displayName="نوع حیطه" ma:default="عوامل بيماري‌زاي زنده، اصول گندزدايي و استريليزاسيون" ma:format="Dropdown" ma:internalName="_x0646__x0648__x0639__x0020__x062d__x06cc__x0637__x0647_">
      <xsd:simpleType>
        <xsd:restriction base="dms:Choice">
          <xsd:enumeration value="عوامل بيماري‌زاي زنده، اصول گندزدايي و استريليزاسيون"/>
          <xsd:enumeration value="آمار حياتي، اپيدميولوژی و روش تحقيق"/>
          <xsd:enumeration value="آناتومی و فیزیولوژی"/>
          <xsd:enumeration value="برنامه‌ريزي عملياتي و مديريت ارتقاء‌ كیفيت خدمات در خانه‌هاي بهداشت"/>
          <xsd:enumeration value="بهداشت دهان و دندان"/>
          <xsd:enumeration value="ارتقاء بهداشت فردي و شيوه زندگي سالم"/>
          <xsd:enumeration value="بهداشت حرفه‌اي"/>
          <xsd:enumeration value="بهداشت محيط"/>
          <xsd:enumeration value="بيماري‌هاي واگير"/>
          <xsd:enumeration value="کار با کامپیوتر و اينترنت؛ آشنايي با نرم‌افزارهاي نظام شبكه"/>
          <xsd:enumeration value="داروشناسي براي خانه‌هاي بهداشت"/>
          <xsd:enumeration value="ارتقاء سلامت، توانمندسازي جامعه و توسعه مشاركت افراد و سازمان‌ها"/>
          <xsd:enumeration value="كمك‌هاي اوليه و اقدامات امدادي"/>
          <xsd:enumeration value="ايمن سازي و بيماري‌هاي قابل پيشگيري با واكسن"/>
          <xsd:enumeration value="مديريت خطر بلايا"/>
          <xsd:enumeration value="مراقبت‌هاي ادغام يافته سلامت مادران"/>
          <xsd:enumeration value="مراقبت‌هاي ادغام يافته سلامت جوانان"/>
          <xsd:enumeration value="مباني بهداشت و كار در روستا"/>
          <xsd:enumeration value="مراقبت‌هاي ادغام يافته سلامت كودكان"/>
          <xsd:enumeration value="مراقبت‌هاي ادغام يافته سلامت ميانسالان"/>
          <xsd:enumeration value="مراقبت‌هاي ادغام يافته سلامت نوجوانان و مدارس"/>
          <xsd:enumeration value="مراقبت‌هاي ادغام يافته سلامت سالمندان"/>
          <xsd:enumeration value="بيماري‌هاي غيرواگير"/>
          <xsd:enumeration value="اصول تغذیه"/>
          <xsd:enumeration value="پرستاري از بيمار"/>
          <xsd:enumeration value="سلامت باروري"/>
          <xsd:enumeration value="رويكرد به شكايات شايع و درمان‌هاي ساده علامتي"/>
          <xsd:enumeration value="سلامت روان"/>
          <xsd:enumeration value="نحوه معاینات فیزیکی"/>
          <xsd:enumeration value="سایر موارد"/>
          <xsd:enumeration value="دستوالعمل آماده سازی پاورپوینت"/>
          <xsd:enumeration value="سلامت میانسالان"/>
        </xsd:restriction>
      </xsd:simpleType>
    </xsd:element>
    <xsd:element name="_x062f__x0627__x0646__x0634__x06af__x0627__x0647_" ma:index="12" ma:displayName="دانشگاه" ma:format="Dropdown" ma:internalName="_x062f__x0627__x0646__x0634__x06af__x0627__x0647_">
      <xsd:simpleType>
        <xsd:restriction base="dms:Choice">
          <xsd:enumeration value="آبادان"/>
          <xsd:enumeration value="آذربایجان غربی"/>
          <xsd:enumeration value="اردبیل"/>
          <xsd:enumeration value="اسدآباد"/>
          <xsd:enumeration value="اسفراين"/>
          <xsd:enumeration value="اصفهان"/>
          <xsd:enumeration value="البرز"/>
          <xsd:enumeration value="اهواز"/>
          <xsd:enumeration value="ايرانشهر"/>
          <xsd:enumeration value="ایران"/>
          <xsd:enumeration value="ایلام"/>
          <xsd:enumeration value="بابل"/>
          <xsd:enumeration value="بم"/>
          <xsd:enumeration value="بهبهان"/>
          <xsd:enumeration value="بوشهر"/>
          <xsd:enumeration value="بیرجند"/>
          <xsd:enumeration value="تبریز"/>
          <xsd:enumeration value="تربت جام"/>
          <xsd:enumeration value="تربت حیدریه"/>
          <xsd:enumeration value="تهران"/>
          <xsd:enumeration value="جهرم"/>
          <xsd:enumeration value="جیرفت"/>
          <xsd:enumeration value="چهارمحال و بختیاری"/>
          <xsd:enumeration value="خراسان شمالی"/>
          <xsd:enumeration value="خلخال"/>
          <xsd:enumeration value="خمين"/>
          <xsd:enumeration value="خوی"/>
          <xsd:enumeration value="دزفول"/>
          <xsd:enumeration value="رفسنجان"/>
          <xsd:enumeration value="زابل"/>
          <xsd:enumeration value="زاهدان"/>
          <xsd:enumeration value="زنجان"/>
          <xsd:enumeration value="ساوه"/>
          <xsd:enumeration value="سبزوار"/>
          <xsd:enumeration value="سراب"/>
          <xsd:enumeration value="سمنان"/>
          <xsd:enumeration value="سيرجان"/>
          <xsd:enumeration value="شاهرود"/>
          <xsd:enumeration value="شهید بهشتی"/>
          <xsd:enumeration value="شوشتر"/>
          <xsd:enumeration value="شیراز"/>
          <xsd:enumeration value="فسا"/>
          <xsd:enumeration value="قزوین"/>
          <xsd:enumeration value="قم"/>
          <xsd:enumeration value="گراش"/>
          <xsd:enumeration value="گلستان"/>
          <xsd:enumeration value="گناباد"/>
          <xsd:enumeration value="گیلان"/>
          <xsd:enumeration value="لارستان"/>
          <xsd:enumeration value="لرستان"/>
          <xsd:enumeration value="مازندران"/>
          <xsd:enumeration value="مراغه"/>
          <xsd:enumeration value="مرکزی"/>
          <xsd:enumeration value="مشهد"/>
          <xsd:enumeration value="نیشابور"/>
          <xsd:enumeration value="هرمزگان"/>
          <xsd:enumeration value="همدان"/>
          <xsd:enumeration value="کاشان"/>
          <xsd:enumeration value="کردستان"/>
          <xsd:enumeration value="کرمان"/>
          <xsd:enumeration value="کرمانشاه"/>
          <xsd:enumeration value="کهگیلویه و بویراحمد"/>
          <xsd:enumeration value="یزد"/>
          <xsd:enumeration value="ستاد وزارت بهداشت درمان و آموزش پزشکی"/>
        </xsd:restriction>
      </xsd:simpleType>
    </xsd:element>
    <xsd:element name="_x0646__x0648__x0639__x0020__x0641__x0627__x06cc__x0644_" ma:index="13" ma:displayName="نوع فایل" ma:default="فیلم" ma:format="Dropdown" ma:internalName="_x0646__x0648__x0639__x0020__x0641__x0627__x06cc__x0644_">
      <xsd:simpleType>
        <xsd:restriction base="dms:Choice">
          <xsd:enumeration value="فیلم"/>
          <xsd:enumeration value="عکس"/>
          <xsd:enumeration value="پاورپوینت"/>
          <xsd:enumeration value="مستند و راهنما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محتویات"/>
        <xsd:element ref="dc:title" minOccurs="0" maxOccurs="1" ma:index="4" ma:displayName="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62f__x0627__x0646__x0634__x06af__x0627__x0647_ xmlns="12fdc5dc-769e-4543-b10d-fbea3dac4417">زاهدان</_x062f__x0627__x0646__x0634__x06af__x0627__x0647_>
    <_x0646__x0648__x0639__x0020__x062d__x06cc__x0637__x0647_ xmlns="12fdc5dc-769e-4543-b10d-fbea3dac4417">بيماري‌هاي واگير</_x0646__x0648__x0639__x0020__x062d__x06cc__x0637__x0647_>
    <_x0646__x0648__x0639__x0020__x0641__x0627__x06cc__x0644_ xmlns="12fdc5dc-769e-4543-b10d-fbea3dac4417">پاورپوینت</_x0646__x0648__x0639__x0020__x0641__x0627__x06cc__x0644_>
    <_dlc_DocId xmlns="1047730d-92e1-4018-9084-d932fd3a7f58">5NN7CDR5NKU2-831-1127</_dlc_DocId>
    <_dlc_DocIdUrl xmlns="1047730d-92e1-4018-9084-d932fd3a7f58">
      <Url>http://www.health.gov.ir/hnd/_layouts/DocIdRedir.aspx?ID=5NN7CDR5NKU2-831-1127</Url>
      <Description>5NN7CDR5NKU2-831-1127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203A3F-B01D-444A-850A-E934E02314A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6732EA5-26B4-4E39-8678-1BA3FFBBA2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47730d-92e1-4018-9084-d932fd3a7f58"/>
    <ds:schemaRef ds:uri="12fdc5dc-769e-4543-b10d-fbea3dac44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0E413B-4D22-4ACA-BAE0-B42570A06519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1047730d-92e1-4018-9084-d932fd3a7f58"/>
    <ds:schemaRef ds:uri="http://purl.org/dc/terms/"/>
    <ds:schemaRef ds:uri="http://purl.org/dc/dcmitype/"/>
    <ds:schemaRef ds:uri="http://schemas.microsoft.com/office/infopath/2007/PartnerControls"/>
    <ds:schemaRef ds:uri="12fdc5dc-769e-4543-b10d-fbea3dac4417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089C64A4-4FC5-40C4-B03C-E5B0CF76AB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1225</Words>
  <Application>Microsoft Office PowerPoint</Application>
  <PresentationFormat>On-screen Show (4:3)</PresentationFormat>
  <Paragraphs>127</Paragraphs>
  <Slides>26</Slides>
  <Notes>0</Notes>
  <HiddenSlides>0</HiddenSlides>
  <MMClips>24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B Yagut</vt:lpstr>
      <vt:lpstr>Calibri</vt:lpstr>
      <vt:lpstr>Times New Roman</vt:lpstr>
      <vt:lpstr>Office Theme</vt:lpstr>
      <vt:lpstr>PowerPoint Presentation</vt:lpstr>
      <vt:lpstr>مشخصات سند</vt:lpstr>
      <vt:lpstr>اهداف آموزشی </vt:lpstr>
      <vt:lpstr>فهرست عناوین</vt:lpstr>
      <vt:lpstr>تب دنگ(یا بیماری استخوان شکن)</vt:lpstr>
      <vt:lpstr>علائم و نشانه ها </vt:lpstr>
      <vt:lpstr>حالات تب دنگ</vt:lpstr>
      <vt:lpstr>حالت تب</vt:lpstr>
      <vt:lpstr>ظهور بثورات</vt:lpstr>
      <vt:lpstr>تشخیص بیماری</vt:lpstr>
      <vt:lpstr>شکل  شدید </vt:lpstr>
      <vt:lpstr>عوارض بیماری</vt:lpstr>
      <vt:lpstr>  عوامل خطر  </vt:lpstr>
      <vt:lpstr>علائم تب دانگ خونی شدید</vt:lpstr>
      <vt:lpstr>اقدامات لازم هنگام تب دانگ شدید</vt:lpstr>
      <vt:lpstr>تب دانگ خونی هموراژیک </vt:lpstr>
      <vt:lpstr>تب دانگ خونی</vt:lpstr>
      <vt:lpstr>علائم شوک شامل</vt:lpstr>
      <vt:lpstr>راههای درمان تب دنگ</vt:lpstr>
      <vt:lpstr>   راه های مراقبت و پیشگیری از تب دانگ   </vt:lpstr>
      <vt:lpstr>پیشگیری از تب دانگ (مه پاشی و سمپاشی )</vt:lpstr>
      <vt:lpstr>گروه سمپاش در مبارزه با حشرات</vt:lpstr>
      <vt:lpstr>نتیجه گیری </vt:lpstr>
      <vt:lpstr> پرسش نظری </vt:lpstr>
      <vt:lpstr>منابع</vt:lpstr>
      <vt:lpstr>نظرات وپیشنهادات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Danesh</dc:creator>
  <cp:lastModifiedBy>Sima Jalali</cp:lastModifiedBy>
  <cp:revision>121</cp:revision>
  <dcterms:created xsi:type="dcterms:W3CDTF">2006-08-16T00:00:00Z</dcterms:created>
  <dcterms:modified xsi:type="dcterms:W3CDTF">2020-12-05T05:59:04Z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0x01010038EE485FB9274448B5E5B0FF0ECB3346</vt:lpwstr>
  </property>
  <property fmtid="{D5CDD505-2E9C-101B-9397-08002B2CF9AE}" pid="3" name="_dlc_DocIdItemGuid">
    <vt:lpwstr>becf8b1f-a350-450f-8d9c-5d413842ed6f</vt:lpwstr>
  </property>
</Properties>
</file>